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Lst>
  <p:notesMasterIdLst>
    <p:notesMasterId r:id="rId17"/>
  </p:notesMasterIdLst>
  <p:sldIdLst>
    <p:sldId id="256" r:id="rId3"/>
    <p:sldId id="265" r:id="rId4"/>
    <p:sldId id="273" r:id="rId5"/>
    <p:sldId id="263" r:id="rId6"/>
    <p:sldId id="264" r:id="rId7"/>
    <p:sldId id="276" r:id="rId8"/>
    <p:sldId id="271" r:id="rId9"/>
    <p:sldId id="303" r:id="rId10"/>
    <p:sldId id="304" r:id="rId11"/>
    <p:sldId id="308" r:id="rId12"/>
    <p:sldId id="305" r:id="rId13"/>
    <p:sldId id="309" r:id="rId14"/>
    <p:sldId id="312" r:id="rId15"/>
    <p:sldId id="31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Lst>
        </p14:section>
        <p14:section name="Week 1" id="{AD7F8F4D-E2DA-4A39-9422-A14E306EB84A}">
          <p14:sldIdLst>
            <p14:sldId id="265"/>
            <p14:sldId id="273"/>
            <p14:sldId id="263"/>
            <p14:sldId id="264"/>
            <p14:sldId id="276"/>
            <p14:sldId id="271"/>
            <p14:sldId id="303"/>
          </p14:sldIdLst>
        </p14:section>
        <p14:section name="Week 2" id="{105B8307-E59D-4740-8050-0C021ADB026F}">
          <p14:sldIdLst>
            <p14:sldId id="304"/>
            <p14:sldId id="308"/>
            <p14:sldId id="305"/>
            <p14:sldId id="309"/>
            <p14:sldId id="312"/>
            <p14:sldId id="311"/>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9425"/>
    <a:srgbClr val="F8B226"/>
    <a:srgbClr val="FDBC00"/>
    <a:srgbClr val="FFE81C"/>
    <a:srgbClr val="23DBFF"/>
    <a:srgbClr val="FE9900"/>
    <a:srgbClr val="000000"/>
    <a:srgbClr val="1A232E"/>
    <a:srgbClr val="232F3E"/>
    <a:srgbClr val="3041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59" autoAdjust="0"/>
    <p:restoredTop sz="88542" autoAdjust="0"/>
  </p:normalViewPr>
  <p:slideViewPr>
    <p:cSldViewPr snapToGrid="0" showGuides="1">
      <p:cViewPr>
        <p:scale>
          <a:sx n="81" d="100"/>
          <a:sy n="81" d="100"/>
        </p:scale>
        <p:origin x="-552" y="-58"/>
      </p:cViewPr>
      <p:guideLst>
        <p:guide orient="horz" pos="2160"/>
        <p:guide orient="horz" pos="3929"/>
        <p:guide orient="horz" pos="768"/>
        <p:guide pos="3840"/>
        <p:guide pos="408"/>
        <p:guide pos="72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10/07/2024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1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1297135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13</a:t>
            </a:fld>
            <a:endParaRPr lang="en-ID"/>
          </a:p>
        </p:txBody>
      </p:sp>
    </p:spTree>
    <p:extLst>
      <p:ext uri="{BB962C8B-B14F-4D97-AF65-F5344CB8AC3E}">
        <p14:creationId xmlns:p14="http://schemas.microsoft.com/office/powerpoint/2010/main" val="3056280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10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60749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AAC767-366D-4ECF-A6F1-3F953A2B992D}" type="slidenum">
              <a:rPr lang="en-ID" smtClean="0"/>
              <a:t>3</a:t>
            </a:fld>
            <a:endParaRPr lang="en-ID"/>
          </a:p>
        </p:txBody>
      </p:sp>
    </p:spTree>
    <p:extLst>
      <p:ext uri="{BB962C8B-B14F-4D97-AF65-F5344CB8AC3E}">
        <p14:creationId xmlns:p14="http://schemas.microsoft.com/office/powerpoint/2010/main" val="34070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2702967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3153575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2764823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3836859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xmlns=""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xmlns="" id="{58835C57-F9A2-42D3-8CF6-72FD5830C976}"/>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5" name="Footer Placeholder 4">
            <a:extLst>
              <a:ext uri="{FF2B5EF4-FFF2-40B4-BE49-F238E27FC236}">
                <a16:creationId xmlns:a16="http://schemas.microsoft.com/office/drawing/2014/main" xmlns="" id="{F48F4BF8-B7EC-465F-9305-A35ABAC92DE0}"/>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xmlns=""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xmlns=""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D3FEE761-D03F-4B07-85AC-B758BA91AAB0}"/>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5" name="Footer Placeholder 4">
            <a:extLst>
              <a:ext uri="{FF2B5EF4-FFF2-40B4-BE49-F238E27FC236}">
                <a16:creationId xmlns:a16="http://schemas.microsoft.com/office/drawing/2014/main" xmlns="" id="{7CA40DE4-BFF2-4DD8-AABF-5BB81C79DB03}"/>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xmlns=""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144B229-B7CE-4C43-8647-8081E5013500}"/>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xmlns="" id="{9FFBD2CA-740E-45DF-922C-97B968AE69E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7EBAA082-F55B-447D-9919-EB2B6B7F19AC}"/>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5" name="Footer Placeholder 4">
            <a:extLst>
              <a:ext uri="{FF2B5EF4-FFF2-40B4-BE49-F238E27FC236}">
                <a16:creationId xmlns:a16="http://schemas.microsoft.com/office/drawing/2014/main" xmlns="" id="{3D7924FD-A234-41C5-B382-0C5828AA3175}"/>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xmlns=""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86DABFE-CF63-491E-84AB-A903E3350969}" type="datetimeFigureOut">
              <a:rPr lang="en-US" smtClean="0"/>
              <a:t>7/10/2024</a:t>
            </a:fld>
            <a:endParaRPr lang="en-US"/>
          </a:p>
        </p:txBody>
      </p:sp>
      <p:sp>
        <p:nvSpPr>
          <p:cNvPr id="8" name="Slide Number Placeholder 7"/>
          <p:cNvSpPr>
            <a:spLocks noGrp="1"/>
          </p:cNvSpPr>
          <p:nvPr>
            <p:ph type="sldNum" sz="quarter" idx="11"/>
          </p:nvPr>
        </p:nvSpPr>
        <p:spPr/>
        <p:txBody>
          <a:bodyPr/>
          <a:lstStyle/>
          <a:p>
            <a:fld id="{34D8CD30-031B-4513-A3D8-5C632A80931B}"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6DABFE-CF63-491E-84AB-A903E3350969}"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D8CD30-031B-4513-A3D8-5C632A80931B}"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6DABFE-CF63-491E-84AB-A903E3350969}"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D8CD30-031B-4513-A3D8-5C632A80931B}"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6DABFE-CF63-491E-84AB-A903E3350969}" type="datetimeFigureOut">
              <a:rPr lang="en-US" smtClean="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D8CD30-031B-4513-A3D8-5C632A80931B}" type="slidenum">
              <a:rPr lang="en-US" smtClean="0"/>
              <a:t>‹#›</a:t>
            </a:fld>
            <a:endParaRPr lang="en-US"/>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5"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86DABFE-CF63-491E-84AB-A903E3350969}" type="datetimeFigureOut">
              <a:rPr lang="en-US" smtClean="0"/>
              <a:t>7/10/2024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D8CD30-031B-4513-A3D8-5C632A80931B}" type="slidenum">
              <a:rPr lang="en-US" smtClean="0"/>
              <a:t>‹#›</a:t>
            </a:fld>
            <a:endParaRPr lang="en-US"/>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DABFE-CF63-491E-84AB-A903E3350969}" type="datetimeFigureOut">
              <a:rPr lang="en-US" smtClean="0"/>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D8CD30-031B-4513-A3D8-5C632A80931B}"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6DABFE-CF63-491E-84AB-A903E3350969}" type="datetimeFigureOut">
              <a:rPr lang="en-US" smtClean="0"/>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D8CD30-031B-4513-A3D8-5C632A80931B}"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6DABFE-CF63-491E-84AB-A903E3350969}" type="datetimeFigureOut">
              <a:rPr lang="en-US" smtClean="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D8CD30-031B-4513-A3D8-5C632A80931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69102214-BDC5-4F3B-A454-C64095FBF8A8}"/>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5" name="Footer Placeholder 4">
            <a:extLst>
              <a:ext uri="{FF2B5EF4-FFF2-40B4-BE49-F238E27FC236}">
                <a16:creationId xmlns:a16="http://schemas.microsoft.com/office/drawing/2014/main" xmlns="" id="{DD3DE5A2-E0F9-419E-9708-07448B86A392}"/>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xmlns=""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6DABFE-CF63-491E-84AB-A903E3350969}" type="datetimeFigureOut">
              <a:rPr lang="en-US" smtClean="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D8CD30-031B-4513-A3D8-5C632A80931B}"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6DABFE-CF63-491E-84AB-A903E3350969}"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D8CD30-031B-4513-A3D8-5C632A80931B}"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6DABFE-CF63-491E-84AB-A903E3350969}"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D8CD30-031B-4513-A3D8-5C632A80931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6DDA0A-72D5-4A47-8608-90887338D3B6}"/>
              </a:ext>
            </a:extLst>
          </p:cNvPr>
          <p:cNvSpPr>
            <a:spLocks noGrp="1"/>
          </p:cNvSpPr>
          <p:nvPr>
            <p:ph type="title"/>
          </p:nvPr>
        </p:nvSpPr>
        <p:spPr>
          <a:xfrm>
            <a:off x="831849"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xmlns="" id="{B7A40760-859E-4D65-ADAF-C6525299D6B6}"/>
              </a:ext>
            </a:extLst>
          </p:cNvPr>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DC0495C0-E2FC-4568-BC2B-B312CDA00961}"/>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5" name="Footer Placeholder 4">
            <a:extLst>
              <a:ext uri="{FF2B5EF4-FFF2-40B4-BE49-F238E27FC236}">
                <a16:creationId xmlns:a16="http://schemas.microsoft.com/office/drawing/2014/main" xmlns="" id="{75BC27C3-8E1F-4007-884C-C63975517EB4}"/>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xmlns=""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xmlns=""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xmlns="" id="{E1BD4F05-A819-4AF6-AB17-308DD67A1252}"/>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6" name="Footer Placeholder 5">
            <a:extLst>
              <a:ext uri="{FF2B5EF4-FFF2-40B4-BE49-F238E27FC236}">
                <a16:creationId xmlns:a16="http://schemas.microsoft.com/office/drawing/2014/main" xmlns="" id="{DCB8503A-166E-472B-964E-5E7FC155F0B8}"/>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xmlns=""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BB03A3-F4FC-45A7-A280-B1AABF0BD2D7}"/>
              </a:ext>
            </a:extLst>
          </p:cNvPr>
          <p:cNvSpPr>
            <a:spLocks noGrp="1"/>
          </p:cNvSpPr>
          <p:nvPr>
            <p:ph type="title"/>
          </p:nvPr>
        </p:nvSpPr>
        <p:spPr>
          <a:xfrm>
            <a:off x="839788" y="365126"/>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xmlns="" id="{288C8917-0680-4D3C-B7BD-B9BCA1C901BF}"/>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34A027F-B654-43A0-A51D-FB6115F0B5B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xmlns="" id="{D9417CC2-BBC3-42A6-BEB1-84CDCF6BA05C}"/>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9D783B8-A2EE-4C6A-88C6-22322E1FD30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xmlns="" id="{D2D3B6C0-BEAF-468F-8260-6988D8AE8966}"/>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8" name="Footer Placeholder 7">
            <a:extLst>
              <a:ext uri="{FF2B5EF4-FFF2-40B4-BE49-F238E27FC236}">
                <a16:creationId xmlns:a16="http://schemas.microsoft.com/office/drawing/2014/main" xmlns="" id="{FC025079-910A-4AFC-85D3-0C244E9F9E1E}"/>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xmlns=""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xmlns="" id="{BF820738-FA88-4028-BBC6-3BCEC18C3739}"/>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4" name="Footer Placeholder 3">
            <a:extLst>
              <a:ext uri="{FF2B5EF4-FFF2-40B4-BE49-F238E27FC236}">
                <a16:creationId xmlns:a16="http://schemas.microsoft.com/office/drawing/2014/main" xmlns="" id="{59DA47AB-A97C-4756-84B3-0A56BA839180}"/>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xmlns=""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390BD16-A135-48C0-ACF6-A0668E2B38F1}"/>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3" name="Footer Placeholder 2">
            <a:extLst>
              <a:ext uri="{FF2B5EF4-FFF2-40B4-BE49-F238E27FC236}">
                <a16:creationId xmlns:a16="http://schemas.microsoft.com/office/drawing/2014/main" xmlns="" id="{076DB9B6-5C40-4AEA-A88A-493A90DD4101}"/>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xmlns=""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53301B98-1FCE-4191-8E6D-6D0A24A7C72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xmlns=""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E5D3DF-A55B-416A-B7AC-6D47BBE48E91}"/>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6" name="Footer Placeholder 5">
            <a:extLst>
              <a:ext uri="{FF2B5EF4-FFF2-40B4-BE49-F238E27FC236}">
                <a16:creationId xmlns:a16="http://schemas.microsoft.com/office/drawing/2014/main" xmlns="" id="{84E54116-9698-4FC1-9A65-8AE4E8E0A75F}"/>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xmlns=""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xmlns="" id="{ABC948E3-B2D4-43CA-B95C-D20133AA9748}"/>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xmlns=""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6391798-B039-4C8A-A0E9-EDF9AA152244}"/>
              </a:ext>
            </a:extLst>
          </p:cNvPr>
          <p:cNvSpPr>
            <a:spLocks noGrp="1"/>
          </p:cNvSpPr>
          <p:nvPr>
            <p:ph type="dt" sz="half" idx="10"/>
          </p:nvPr>
        </p:nvSpPr>
        <p:spPr>
          <a:xfrm>
            <a:off x="838200" y="6356352"/>
            <a:ext cx="2743200" cy="365125"/>
          </a:xfrm>
          <a:prstGeom prst="rect">
            <a:avLst/>
          </a:prstGeom>
        </p:spPr>
        <p:txBody>
          <a:bodyPr/>
          <a:lstStyle/>
          <a:p>
            <a:fld id="{B168B1BD-21A4-46E2-A404-D597B3EF071F}" type="datetimeFigureOut">
              <a:rPr lang="en-ID" smtClean="0"/>
              <a:t>10/07/2024</a:t>
            </a:fld>
            <a:endParaRPr lang="en-ID"/>
          </a:p>
        </p:txBody>
      </p:sp>
      <p:sp>
        <p:nvSpPr>
          <p:cNvPr id="6" name="Footer Placeholder 5">
            <a:extLst>
              <a:ext uri="{FF2B5EF4-FFF2-40B4-BE49-F238E27FC236}">
                <a16:creationId xmlns:a16="http://schemas.microsoft.com/office/drawing/2014/main" xmlns="" id="{884D96C0-F3C2-412C-997D-62FB23B377F6}"/>
              </a:ext>
            </a:extLst>
          </p:cNvPr>
          <p:cNvSpPr>
            <a:spLocks noGrp="1"/>
          </p:cNvSpPr>
          <p:nvPr>
            <p:ph type="ftr" sz="quarter" idx="11"/>
          </p:nvPr>
        </p:nvSpPr>
        <p:spPr>
          <a:xfrm>
            <a:off x="4038600" y="6356352"/>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xmlns=""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emf"/><Relationship Id="rId2" Type="http://schemas.openxmlformats.org/officeDocument/2006/relationships/slideLayout" Target="../slideLayouts/slideLayout13.xml"/><Relationship Id="rId16"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15DE22D-EF3A-4FAB-A025-F27A1269DDF9}"/>
              </a:ext>
            </a:extLst>
          </p:cNvPr>
          <p:cNvSpPr>
            <a:spLocks noGrp="1"/>
          </p:cNvSpPr>
          <p:nvPr>
            <p:ph type="title"/>
          </p:nvPr>
        </p:nvSpPr>
        <p:spPr>
          <a:xfrm>
            <a:off x="550625"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xmlns="" id="{EB035472-4EC2-4C9C-81D2-F8D09A70BB6B}"/>
              </a:ext>
            </a:extLst>
          </p:cNvPr>
          <p:cNvSpPr>
            <a:spLocks noGrp="1"/>
          </p:cNvSpPr>
          <p:nvPr>
            <p:ph type="body" idx="1"/>
          </p:nvPr>
        </p:nvSpPr>
        <p:spPr>
          <a:xfrm>
            <a:off x="550625"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xmlns="" id="{F7A03086-C061-4825-BFB5-39C4669F6B3C}"/>
              </a:ext>
            </a:extLst>
          </p:cNvPr>
          <p:cNvSpPr>
            <a:spLocks noGrp="1"/>
          </p:cNvSpPr>
          <p:nvPr>
            <p:ph type="sldNum" sz="quarter" idx="4"/>
          </p:nvPr>
        </p:nvSpPr>
        <p:spPr>
          <a:xfrm>
            <a:off x="11210795" y="6356352"/>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DA47DADC-55EA-4839-91C8-5BCC0EC06F5C}" type="datetime1">
              <a:rPr lang="en-US" smtClean="0"/>
              <a:pPr/>
              <a:t>7/10/2024</a:t>
            </a:fld>
            <a:endParaRPr lang="en-US" dirty="0"/>
          </a:p>
        </p:txBody>
      </p:sp>
      <p:sp>
        <p:nvSpPr>
          <p:cNvPr id="6" name="Slide Number Placeholder 5"/>
          <p:cNvSpPr>
            <a:spLocks noGrp="1"/>
          </p:cNvSpPr>
          <p:nvPr>
            <p:ph type="sldNum" sz="quarter" idx="4"/>
          </p:nvPr>
        </p:nvSpPr>
        <p:spPr>
          <a:xfrm>
            <a:off x="9752554" y="548797"/>
            <a:ext cx="1254937" cy="301752"/>
          </a:xfrm>
          <a:prstGeom prst="rect">
            <a:avLst/>
          </a:prstGeom>
        </p:spPr>
        <p:txBody>
          <a:bodyPr vert="horz" lIns="91440" tIns="45720" rIns="91440" bIns="45720" rtlCol="0" anchor="ctr"/>
          <a:lstStyle>
            <a:lvl1pPr algn="r">
              <a:defRPr sz="1200">
                <a:solidFill>
                  <a:schemeClr val="tx1"/>
                </a:solidFill>
              </a:defRPr>
            </a:lvl1pPr>
          </a:lstStyle>
          <a:p>
            <a:fld id="{9D6A4950-2E50-4A2B-B8A2-4ABC9E129430}" type="slidenum">
              <a:rPr lang="en-ID" smtClean="0"/>
              <a:t>‹#›</a:t>
            </a:fld>
            <a:endParaRPr lang="en-ID"/>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en-US" dirty="0"/>
          </a:p>
        </p:txBody>
      </p:sp>
      <p:graphicFrame>
        <p:nvGraphicFramePr>
          <p:cNvPr id="9" name="Object 8" hidden="1">
            <a:extLst>
              <a:ext uri="{FF2B5EF4-FFF2-40B4-BE49-F238E27FC236}">
                <a16:creationId xmlns:a16="http://schemas.microsoft.com/office/drawing/2014/main" xmlns="" id="{ED94B709-68DB-46FC-B455-CB505409406A}"/>
              </a:ext>
            </a:extLst>
          </p:cNvPr>
          <p:cNvGraphicFramePr>
            <a:graphicFrameLocks noChangeAspect="1"/>
          </p:cNvGraphicFramePr>
          <p:nvPr userDrawn="1">
            <p:custDataLst>
              <p:tags r:id="rId14"/>
            </p:custDataLst>
            <p:extLst>
              <p:ext uri="{D42A27DB-BD31-4B8C-83A1-F6EECF244321}">
                <p14:modId xmlns:p14="http://schemas.microsoft.com/office/powerpoint/2010/main" val="343181513"/>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spid="_x0000_s1027" name="think-cell Slide" r:id="rId16" imgW="383" imgH="384" progId="TCLayout.ActiveDocument.1">
                  <p:embed/>
                </p:oleObj>
              </mc:Choice>
              <mc:Fallback>
                <p:oleObj name="think-cell Slide" r:id="rId16" imgW="383" imgH="384" progId="TCLayout.ActiveDocument.1">
                  <p:embed/>
                  <p:pic>
                    <p:nvPicPr>
                      <p:cNvPr id="0" name=""/>
                      <p:cNvPicPr/>
                      <p:nvPr/>
                    </p:nvPicPr>
                    <p:blipFill>
                      <a:blip r:embed="rId17"/>
                      <a:stretch>
                        <a:fillRect/>
                      </a:stretch>
                    </p:blipFill>
                    <p:spPr>
                      <a:xfrm>
                        <a:off x="1589"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xmlns="" id="{7C38A36E-B0DB-4B2C-9E14-CB1CA68923A4}"/>
              </a:ext>
            </a:extLst>
          </p:cNvPr>
          <p:cNvSpPr/>
          <p:nvPr userDrawn="1">
            <p:custDataLst>
              <p:tags r:id="rId15"/>
            </p:custDataLst>
          </p:nvPr>
        </p:nvSpPr>
        <p:spPr>
          <a:xfrm>
            <a:off x="1" y="0"/>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Pulkit-2github/Amazon-Sales-Data-Analysis/blob/main/Amazon%20Sales%20Data%20Tableau%20Workbook.twbx" TargetMode="External"/><Relationship Id="rId4" Type="http://schemas.openxmlformats.org/officeDocument/2006/relationships/hyperlink" Target="https://github.com/Pulkit-2github/Amazon-Sales-Data-Analysis/blob/main/Amazon_Sales_Data_Analysis%20(2)%20(2).ipynb"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statista.com/statistics/264875/brand-value-of-the-25-most-valuable-brands/" TargetMode="External"/><Relationship Id="rId5" Type="http://schemas.openxmlformats.org/officeDocument/2006/relationships/hyperlink" Target="https://www.statista.com/topics/4418/amazon-web-services/" TargetMode="External"/><Relationship Id="rId10" Type="http://schemas.openxmlformats.org/officeDocument/2006/relationships/image" Target="../media/image8.png"/><Relationship Id="rId4" Type="http://schemas.openxmlformats.org/officeDocument/2006/relationships/hyperlink" Target="https://www.statista.com/statistics/672747/amazons-consolidated-net-revenue-by-segment/" TargetMode="Externa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0sofXyF6NjwN6ngLyFfiPI-CUDpeqaN_/view"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xmlns="" id="{BE6625A1-B16C-4DA9-882F-5BA1511647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806"/>
            <a:ext cx="12192000" cy="6858000"/>
          </a:xfrm>
          <a:prstGeom prst="rect">
            <a:avLst/>
          </a:prstGeom>
        </p:spPr>
      </p:pic>
      <p:sp>
        <p:nvSpPr>
          <p:cNvPr id="19" name="Rectangle 18">
            <a:extLst>
              <a:ext uri="{FF2B5EF4-FFF2-40B4-BE49-F238E27FC236}">
                <a16:creationId xmlns:a16="http://schemas.microsoft.com/office/drawing/2014/main" xmlns="" id="{B857D70E-E2C7-43C8-A60F-8391144D08B7}"/>
              </a:ext>
            </a:extLst>
          </p:cNvPr>
          <p:cNvSpPr/>
          <p:nvPr/>
        </p:nvSpPr>
        <p:spPr>
          <a:xfrm>
            <a:off x="-3" y="-23612"/>
            <a:ext cx="12192000"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xmlns="" id="{A087BAB0-877E-4C77-9D35-1F2E7812167F}"/>
              </a:ext>
            </a:extLst>
          </p:cNvPr>
          <p:cNvSpPr/>
          <p:nvPr/>
        </p:nvSpPr>
        <p:spPr>
          <a:xfrm rot="5400000">
            <a:off x="3484179" y="830067"/>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xmlns="" id="{1D7DD958-2E54-436B-8747-9A9DAA4BECE8}"/>
              </a:ext>
            </a:extLst>
          </p:cNvPr>
          <p:cNvSpPr/>
          <p:nvPr/>
        </p:nvSpPr>
        <p:spPr>
          <a:xfrm>
            <a:off x="647700" y="4582461"/>
            <a:ext cx="7882843"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800" b="1" dirty="0" smtClean="0">
                <a:solidFill>
                  <a:schemeClr val="bg1"/>
                </a:solidFill>
                <a:latin typeface="Segoe UI" panose="020B0502040204020203" pitchFamily="34" charset="0"/>
                <a:ea typeface="+mj-ea"/>
                <a:cs typeface="Segoe UI" panose="020B0502040204020203" pitchFamily="34" charset="0"/>
              </a:rPr>
              <a:t>By </a:t>
            </a:r>
            <a:r>
              <a:rPr lang="en-US" sz="2800" b="1" dirty="0" err="1" smtClean="0">
                <a:solidFill>
                  <a:schemeClr val="bg1"/>
                </a:solidFill>
                <a:latin typeface="Segoe UI" panose="020B0502040204020203" pitchFamily="34" charset="0"/>
                <a:ea typeface="+mj-ea"/>
                <a:cs typeface="Segoe UI" panose="020B0502040204020203" pitchFamily="34" charset="0"/>
              </a:rPr>
              <a:t>Pulkit</a:t>
            </a:r>
            <a:r>
              <a:rPr lang="en-US" sz="2800" b="1" dirty="0" smtClean="0">
                <a:solidFill>
                  <a:schemeClr val="bg1"/>
                </a:solidFill>
                <a:latin typeface="Segoe UI" panose="020B0502040204020203" pitchFamily="34" charset="0"/>
                <a:ea typeface="+mj-ea"/>
                <a:cs typeface="Segoe UI" panose="020B0502040204020203" pitchFamily="34" charset="0"/>
              </a:rPr>
              <a:t> </a:t>
            </a:r>
            <a:r>
              <a:rPr lang="en-US" sz="2800" b="1" dirty="0" err="1" smtClean="0">
                <a:solidFill>
                  <a:schemeClr val="bg1"/>
                </a:solidFill>
                <a:latin typeface="Segoe UI" panose="020B0502040204020203" pitchFamily="34" charset="0"/>
                <a:ea typeface="+mj-ea"/>
                <a:cs typeface="Segoe UI" panose="020B0502040204020203" pitchFamily="34" charset="0"/>
              </a:rPr>
              <a:t>Mehrotra</a:t>
            </a:r>
            <a:endParaRPr lang="en-US" sz="2800" b="1" dirty="0">
              <a:solidFill>
                <a:schemeClr val="bg1"/>
              </a:solidFill>
              <a:latin typeface="Segoe UI" panose="020B0502040204020203" pitchFamily="34" charset="0"/>
              <a:ea typeface="+mj-ea"/>
              <a:cs typeface="Segoe UI" panose="020B0502040204020203" pitchFamily="34" charset="0"/>
            </a:endParaRPr>
          </a:p>
        </p:txBody>
      </p:sp>
      <p:sp>
        <p:nvSpPr>
          <p:cNvPr id="2" name="Title 1">
            <a:extLst>
              <a:ext uri="{FF2B5EF4-FFF2-40B4-BE49-F238E27FC236}">
                <a16:creationId xmlns:a16="http://schemas.microsoft.com/office/drawing/2014/main" xmlns="" id="{55EF1ECE-ED00-4094-A343-4F295FED8C39}"/>
              </a:ext>
            </a:extLst>
          </p:cNvPr>
          <p:cNvSpPr>
            <a:spLocks noGrp="1"/>
          </p:cNvSpPr>
          <p:nvPr>
            <p:ph type="ctrTitle"/>
          </p:nvPr>
        </p:nvSpPr>
        <p:spPr>
          <a:xfrm>
            <a:off x="647700" y="1580476"/>
            <a:ext cx="7578827" cy="1507450"/>
          </a:xfrm>
        </p:spPr>
        <p:txBody>
          <a:bodyPr lIns="0" tIns="0" rIns="0" bIns="0" anchor="t" anchorCtr="0">
            <a:noAutofit/>
          </a:bodyPr>
          <a:lstStyle/>
          <a:p>
            <a:pPr marL="0" marR="0" lvl="0" indent="0" algn="l">
              <a:lnSpc>
                <a:spcPct val="100000"/>
              </a:lnSpc>
              <a:spcAft>
                <a:spcPts val="0"/>
              </a:spcAft>
              <a:buClr>
                <a:srgbClr val="000000"/>
              </a:buClr>
              <a:buSzPts val="3600"/>
            </a:pPr>
            <a:r>
              <a:rPr lang="en-US" sz="5400" dirty="0">
                <a:solidFill>
                  <a:schemeClr val="bg1"/>
                </a:solidFill>
                <a:sym typeface="Fira Sans Medium"/>
              </a:rPr>
              <a:t>Amazon Sales Data Analysis</a:t>
            </a:r>
          </a:p>
        </p:txBody>
      </p:sp>
      <p:sp>
        <p:nvSpPr>
          <p:cNvPr id="21" name="Freeform: Shape 20">
            <a:extLst>
              <a:ext uri="{FF2B5EF4-FFF2-40B4-BE49-F238E27FC236}">
                <a16:creationId xmlns:a16="http://schemas.microsoft.com/office/drawing/2014/main" xmlns="" id="{82EB59B6-7FF3-4365-A7ED-5ABC8BDE8160}"/>
              </a:ext>
            </a:extLst>
          </p:cNvPr>
          <p:cNvSpPr/>
          <p:nvPr/>
        </p:nvSpPr>
        <p:spPr>
          <a:xfrm>
            <a:off x="4421449" y="-3059"/>
            <a:ext cx="7770551"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xmlns="" id="{34CDFA2A-FB34-4121-9BAD-CAF9D9AE8B97}"/>
              </a:ext>
            </a:extLst>
          </p:cNvPr>
          <p:cNvSpPr/>
          <p:nvPr/>
        </p:nvSpPr>
        <p:spPr>
          <a:xfrm>
            <a:off x="647700" y="3894587"/>
            <a:ext cx="2042887"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xmlns="" id="{88C58D56-97C9-486F-A6EE-11E48E791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spTree>
    <p:extLst>
      <p:ext uri="{BB962C8B-B14F-4D97-AF65-F5344CB8AC3E}">
        <p14:creationId xmlns:p14="http://schemas.microsoft.com/office/powerpoint/2010/main" val="20255120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xmlns=""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xmlns=""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xmlns=""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Rectangle 24">
            <a:extLst>
              <a:ext uri="{FF2B5EF4-FFF2-40B4-BE49-F238E27FC236}">
                <a16:creationId xmlns:a16="http://schemas.microsoft.com/office/drawing/2014/main" xmlns="" id="{C363E536-F9CE-7E30-EAFA-7EB20F83492F}"/>
              </a:ext>
            </a:extLst>
          </p:cNvPr>
          <p:cNvSpPr/>
          <p:nvPr/>
        </p:nvSpPr>
        <p:spPr>
          <a:xfrm>
            <a:off x="1994824" y="1885363"/>
            <a:ext cx="7882843" cy="1543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0" b="1" dirty="0">
                <a:solidFill>
                  <a:srgbClr val="FE9900"/>
                </a:solidFill>
                <a:latin typeface="Segoe UI" panose="020B0502040204020203" pitchFamily="34" charset="0"/>
                <a:ea typeface="+mj-ea"/>
                <a:cs typeface="Segoe UI" panose="020B0502040204020203" pitchFamily="34" charset="0"/>
              </a:rPr>
              <a:t>Tableau</a:t>
            </a:r>
            <a:r>
              <a:rPr lang="en-US" sz="6000" b="1" dirty="0">
                <a:solidFill>
                  <a:srgbClr val="FE9900"/>
                </a:solidFill>
                <a:latin typeface="Segoe UI" panose="020B0502040204020203" pitchFamily="34" charset="0"/>
                <a:ea typeface="+mj-ea"/>
                <a:cs typeface="Segoe UI" panose="020B0502040204020203" pitchFamily="34" charset="0"/>
              </a:rPr>
              <a:t> Dashboard</a:t>
            </a:r>
          </a:p>
        </p:txBody>
      </p:sp>
      <p:sp>
        <p:nvSpPr>
          <p:cNvPr id="2" name="Notched Right Arrow 1"/>
          <p:cNvSpPr/>
          <p:nvPr/>
        </p:nvSpPr>
        <p:spPr>
          <a:xfrm>
            <a:off x="4609709" y="3846136"/>
            <a:ext cx="2281287" cy="1108000"/>
          </a:xfrm>
          <a:prstGeom prst="notchedRightArrow">
            <a:avLst/>
          </a:prstGeom>
          <a:solidFill>
            <a:srgbClr val="F9942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09880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xmlns="" id="{31984DCD-3DBC-41AA-9368-EA52D0D54228}"/>
              </a:ext>
            </a:extLst>
          </p:cNvPr>
          <p:cNvSpPr txBox="1">
            <a:spLocks/>
          </p:cNvSpPr>
          <p:nvPr/>
        </p:nvSpPr>
        <p:spPr>
          <a:xfrm>
            <a:off x="667658"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Tableau Dashboard</a:t>
            </a:r>
          </a:p>
        </p:txBody>
      </p:sp>
      <p:sp>
        <p:nvSpPr>
          <p:cNvPr id="87" name="Oval 86">
            <a:extLst>
              <a:ext uri="{FF2B5EF4-FFF2-40B4-BE49-F238E27FC236}">
                <a16:creationId xmlns:a16="http://schemas.microsoft.com/office/drawing/2014/main" xmlns="" id="{9A461E40-30C0-4F71-9FDA-45BFE4F5C8B5}"/>
              </a:ext>
            </a:extLst>
          </p:cNvPr>
          <p:cNvSpPr/>
          <p:nvPr/>
        </p:nvSpPr>
        <p:spPr>
          <a:xfrm>
            <a:off x="11405862" y="6357544"/>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xmlns="" id="{1DCD9179-7C6B-4299-8B54-304299EB5BC2}"/>
              </a:ext>
            </a:extLst>
          </p:cNvPr>
          <p:cNvSpPr>
            <a:spLocks noGrp="1"/>
          </p:cNvSpPr>
          <p:nvPr>
            <p:ph type="sldNum" sz="quarter" idx="12"/>
          </p:nvPr>
        </p:nvSpPr>
        <p:spPr>
          <a:xfrm>
            <a:off x="11405862" y="6383198"/>
            <a:ext cx="337513" cy="286205"/>
          </a:xfrm>
        </p:spPr>
        <p:txBody>
          <a:bodyPr/>
          <a:lstStyle/>
          <a:p>
            <a:pPr algn="ctr"/>
            <a:fld id="{9D6A4950-2E50-4A2B-B8A2-4ABC9E129430}" type="slidenum">
              <a:rPr lang="en-ID" sz="1050" smtClean="0">
                <a:solidFill>
                  <a:schemeClr val="bg1"/>
                </a:solidFill>
              </a:rPr>
              <a:pPr algn="ctr"/>
              <a:t>11</a:t>
            </a:fld>
            <a:endParaRPr lang="en-ID" sz="1050" dirty="0">
              <a:solidFill>
                <a:schemeClr val="bg1"/>
              </a:solidFill>
            </a:endParaRPr>
          </a:p>
        </p:txBody>
      </p:sp>
      <p:pic>
        <p:nvPicPr>
          <p:cNvPr id="3" name="Picture 2">
            <a:extLst>
              <a:ext uri="{FF2B5EF4-FFF2-40B4-BE49-F238E27FC236}">
                <a16:creationId xmlns:a16="http://schemas.microsoft.com/office/drawing/2014/main" xmlns="" id="{18ADDD3C-9AB8-E1E1-9CC4-A789F56AD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33084792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77F30BC-48D2-5C37-B7AB-F5B2DC8A0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252631387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45A8346E-422F-4F7F-CB73-B7541D5238BE}"/>
              </a:ext>
            </a:extLst>
          </p:cNvPr>
          <p:cNvGrpSpPr/>
          <p:nvPr/>
        </p:nvGrpSpPr>
        <p:grpSpPr>
          <a:xfrm>
            <a:off x="0" y="4954136"/>
            <a:ext cx="12192000" cy="1909138"/>
            <a:chOff x="0" y="4948862"/>
            <a:chExt cx="12192000" cy="1909138"/>
          </a:xfrm>
        </p:grpSpPr>
        <p:sp>
          <p:nvSpPr>
            <p:cNvPr id="20" name="Freeform: Shape 19">
              <a:extLst>
                <a:ext uri="{FF2B5EF4-FFF2-40B4-BE49-F238E27FC236}">
                  <a16:creationId xmlns:a16="http://schemas.microsoft.com/office/drawing/2014/main" xmlns="" id="{CA89582F-B6B8-6091-6E98-0517915529E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xmlns="" id="{FF886C30-5ADB-C29F-5D27-2B40AF74991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Oval 8">
            <a:extLst>
              <a:ext uri="{FF2B5EF4-FFF2-40B4-BE49-F238E27FC236}">
                <a16:creationId xmlns:a16="http://schemas.microsoft.com/office/drawing/2014/main" xmlns="" id="{7EDB60C5-8EAF-4D2D-BA55-3AA6AC00D621}"/>
              </a:ext>
            </a:extLst>
          </p:cNvPr>
          <p:cNvSpPr/>
          <p:nvPr/>
        </p:nvSpPr>
        <p:spPr>
          <a:xfrm>
            <a:off x="11405862" y="6357544"/>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xmlns="" id="{DC79C307-A81D-4B1A-B42B-46ABAD95569C}"/>
              </a:ext>
            </a:extLst>
          </p:cNvPr>
          <p:cNvSpPr>
            <a:spLocks noGrp="1"/>
          </p:cNvSpPr>
          <p:nvPr>
            <p:ph type="sldNum" sz="quarter" idx="12"/>
          </p:nvPr>
        </p:nvSpPr>
        <p:spPr>
          <a:xfrm>
            <a:off x="11405862" y="6383198"/>
            <a:ext cx="337513" cy="286205"/>
          </a:xfrm>
        </p:spPr>
        <p:txBody>
          <a:bodyPr/>
          <a:lstStyle/>
          <a:p>
            <a:pPr algn="ctr"/>
            <a:fld id="{9D6A4950-2E50-4A2B-B8A2-4ABC9E129430}" type="slidenum">
              <a:rPr lang="en-ID" sz="1050" smtClean="0">
                <a:solidFill>
                  <a:schemeClr val="bg1"/>
                </a:solidFill>
              </a:rPr>
              <a:pPr algn="ctr"/>
              <a:t>13</a:t>
            </a:fld>
            <a:endParaRPr lang="en-ID" sz="1050" dirty="0">
              <a:solidFill>
                <a:schemeClr val="bg1"/>
              </a:solidFill>
            </a:endParaRPr>
          </a:p>
        </p:txBody>
      </p:sp>
      <p:sp>
        <p:nvSpPr>
          <p:cNvPr id="33" name="Freeform: Shape 32">
            <a:extLst>
              <a:ext uri="{FF2B5EF4-FFF2-40B4-BE49-F238E27FC236}">
                <a16:creationId xmlns:a16="http://schemas.microsoft.com/office/drawing/2014/main" xmlns="" id="{0347BE60-3434-4E7E-9DD1-60DCE6C930EE}"/>
              </a:ext>
            </a:extLst>
          </p:cNvPr>
          <p:cNvSpPr/>
          <p:nvPr/>
        </p:nvSpPr>
        <p:spPr>
          <a:xfrm>
            <a:off x="6443620" y="1043723"/>
            <a:ext cx="5828267"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xmlns="" id="{4BDC8591-814E-B571-D213-501CA4DF0F78}"/>
              </a:ext>
            </a:extLst>
          </p:cNvPr>
          <p:cNvGrpSpPr/>
          <p:nvPr/>
        </p:nvGrpSpPr>
        <p:grpSpPr>
          <a:xfrm>
            <a:off x="689715" y="3429000"/>
            <a:ext cx="11028104" cy="1199378"/>
            <a:chOff x="516195" y="1087034"/>
            <a:chExt cx="11028104" cy="1199378"/>
          </a:xfrm>
          <a:effectLst>
            <a:outerShdw blurRad="50800" dist="38100" dir="2700000" algn="tl" rotWithShape="0">
              <a:prstClr val="black">
                <a:alpha val="40000"/>
              </a:prstClr>
            </a:outerShdw>
          </a:effectLst>
        </p:grpSpPr>
        <p:grpSp>
          <p:nvGrpSpPr>
            <p:cNvPr id="3" name="Group 2">
              <a:extLst>
                <a:ext uri="{FF2B5EF4-FFF2-40B4-BE49-F238E27FC236}">
                  <a16:creationId xmlns:a16="http://schemas.microsoft.com/office/drawing/2014/main" xmlns="" id="{87FCC2C3-F8F0-F7A5-FFC6-D86F79CA744C}"/>
                </a:ext>
              </a:extLst>
            </p:cNvPr>
            <p:cNvGrpSpPr/>
            <p:nvPr/>
          </p:nvGrpSpPr>
          <p:grpSpPr>
            <a:xfrm>
              <a:off x="516195" y="1087034"/>
              <a:ext cx="11028104" cy="1199378"/>
              <a:chOff x="516195" y="1087034"/>
              <a:chExt cx="11028104" cy="1199378"/>
            </a:xfrm>
          </p:grpSpPr>
          <p:sp>
            <p:nvSpPr>
              <p:cNvPr id="42" name="Rectangle: Top Corners Rounded 41">
                <a:extLst>
                  <a:ext uri="{FF2B5EF4-FFF2-40B4-BE49-F238E27FC236}">
                    <a16:creationId xmlns:a16="http://schemas.microsoft.com/office/drawing/2014/main" xmlns=""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5" name="Rectangle: Rounded Corners 44">
                <a:extLst>
                  <a:ext uri="{FF2B5EF4-FFF2-40B4-BE49-F238E27FC236}">
                    <a16:creationId xmlns:a16="http://schemas.microsoft.com/office/drawing/2014/main" xmlns=""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xmlns=""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xmlns=""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xmlns=""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xmlns=""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xmlns=""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xmlns=""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xmlns=""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grpSp>
        <p:nvGrpSpPr>
          <p:cNvPr id="6" name="Group 5">
            <a:extLst>
              <a:ext uri="{FF2B5EF4-FFF2-40B4-BE49-F238E27FC236}">
                <a16:creationId xmlns:a16="http://schemas.microsoft.com/office/drawing/2014/main" xmlns="" id="{B6D72D0B-EC27-4AEF-6FCF-D9A8ABC74E01}"/>
              </a:ext>
            </a:extLst>
          </p:cNvPr>
          <p:cNvGrpSpPr/>
          <p:nvPr/>
        </p:nvGrpSpPr>
        <p:grpSpPr>
          <a:xfrm>
            <a:off x="689714" y="307461"/>
            <a:ext cx="11376307" cy="2761959"/>
            <a:chOff x="647700" y="3527195"/>
            <a:chExt cx="11244802" cy="2761959"/>
          </a:xfrm>
        </p:grpSpPr>
        <p:pic>
          <p:nvPicPr>
            <p:cNvPr id="39" name="Picture 38" descr="Pregnant woman at work">
              <a:extLst>
                <a:ext uri="{FF2B5EF4-FFF2-40B4-BE49-F238E27FC236}">
                  <a16:creationId xmlns:a16="http://schemas.microsoft.com/office/drawing/2014/main" xmlns="" id="{9084FE31-309C-4F43-844E-ED1D22AC68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4" name="Rectangle: Top Corners Rounded 3">
              <a:extLst>
                <a:ext uri="{FF2B5EF4-FFF2-40B4-BE49-F238E27FC236}">
                  <a16:creationId xmlns:a16="http://schemas.microsoft.com/office/drawing/2014/main" xmlns="" id="{CCB621BC-8DBE-4421-AEB4-C46EEF9CA956}"/>
                </a:ext>
              </a:extLst>
            </p:cNvPr>
            <p:cNvSpPr/>
            <p:nvPr/>
          </p:nvSpPr>
          <p:spPr>
            <a:xfrm flipH="1">
              <a:off x="676985" y="3527195"/>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Rounded Corners 127">
              <a:extLst>
                <a:ext uri="{FF2B5EF4-FFF2-40B4-BE49-F238E27FC236}">
                  <a16:creationId xmlns:a16="http://schemas.microsoft.com/office/drawing/2014/main" xmlns=""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xmlns="" id="{866C859B-D77F-98D6-30EE-1A2BC80648B4}"/>
                </a:ext>
              </a:extLst>
            </p:cNvPr>
            <p:cNvSpPr txBox="1"/>
            <p:nvPr/>
          </p:nvSpPr>
          <p:spPr>
            <a:xfrm>
              <a:off x="3244644" y="4499535"/>
              <a:ext cx="8647858" cy="923330"/>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5400" b="1" dirty="0">
                  <a:solidFill>
                    <a:schemeClr val="bg1"/>
                  </a:solidFill>
                  <a:latin typeface="Segoe UI" panose="020B0502040204020203" pitchFamily="34" charset="0"/>
                  <a:ea typeface="+mj-ea"/>
                  <a:cs typeface="Segoe UI" panose="020B0502040204020203" pitchFamily="34" charset="0"/>
                </a:rPr>
                <a:t>PROJECT WORK</a:t>
              </a:r>
              <a:endParaRPr lang="en-IN" sz="5400" b="1" dirty="0">
                <a:solidFill>
                  <a:schemeClr val="bg1"/>
                </a:solidFill>
                <a:latin typeface="Segoe UI" panose="020B0502040204020203" pitchFamily="34" charset="0"/>
                <a:ea typeface="+mj-ea"/>
                <a:cs typeface="Segoe UI" panose="020B0502040204020203" pitchFamily="34" charset="0"/>
              </a:endParaRPr>
            </a:p>
          </p:txBody>
        </p:sp>
      </p:grpSp>
      <p:grpSp>
        <p:nvGrpSpPr>
          <p:cNvPr id="7" name="Group 6">
            <a:extLst>
              <a:ext uri="{FF2B5EF4-FFF2-40B4-BE49-F238E27FC236}">
                <a16:creationId xmlns:a16="http://schemas.microsoft.com/office/drawing/2014/main" xmlns="" id="{8C274B32-5E47-52C2-BEB0-D8D42B6B2360}"/>
              </a:ext>
            </a:extLst>
          </p:cNvPr>
          <p:cNvGrpSpPr/>
          <p:nvPr/>
        </p:nvGrpSpPr>
        <p:grpSpPr>
          <a:xfrm>
            <a:off x="685643" y="5033863"/>
            <a:ext cx="11028104" cy="1199378"/>
            <a:chOff x="516195" y="1087034"/>
            <a:chExt cx="11028104" cy="1199378"/>
          </a:xfrm>
          <a:effectLst>
            <a:outerShdw blurRad="50800" dist="38100" dir="2700000" algn="tl" rotWithShape="0">
              <a:prstClr val="black">
                <a:alpha val="40000"/>
              </a:prstClr>
            </a:outerShdw>
          </a:effectLst>
        </p:grpSpPr>
        <p:grpSp>
          <p:nvGrpSpPr>
            <p:cNvPr id="8" name="Group 7">
              <a:extLst>
                <a:ext uri="{FF2B5EF4-FFF2-40B4-BE49-F238E27FC236}">
                  <a16:creationId xmlns:a16="http://schemas.microsoft.com/office/drawing/2014/main" xmlns="" id="{BD103F96-3BE5-44CF-E2FE-52CFA0DAAC5C}"/>
                </a:ext>
              </a:extLst>
            </p:cNvPr>
            <p:cNvGrpSpPr/>
            <p:nvPr/>
          </p:nvGrpSpPr>
          <p:grpSpPr>
            <a:xfrm>
              <a:off x="516195" y="1087034"/>
              <a:ext cx="11028104" cy="1199378"/>
              <a:chOff x="516195" y="1087034"/>
              <a:chExt cx="11028104" cy="1199378"/>
            </a:xfrm>
          </p:grpSpPr>
          <p:sp>
            <p:nvSpPr>
              <p:cNvPr id="17" name="Rectangle: Top Corners Rounded 16">
                <a:extLst>
                  <a:ext uri="{FF2B5EF4-FFF2-40B4-BE49-F238E27FC236}">
                    <a16:creationId xmlns:a16="http://schemas.microsoft.com/office/drawing/2014/main" xmlns="" id="{EFF78955-3F79-0F38-6E8B-5690A824EA39}"/>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Rectangle: Rounded Corners 17">
                <a:extLst>
                  <a:ext uri="{FF2B5EF4-FFF2-40B4-BE49-F238E27FC236}">
                    <a16:creationId xmlns:a16="http://schemas.microsoft.com/office/drawing/2014/main" xmlns="" id="{E253CC6C-B8CE-2396-A4E3-C28C8BA0C89A}"/>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xmlns="" id="{B4FA4F16-4420-B69C-BB40-D861BD9748D9}"/>
                </a:ext>
              </a:extLst>
            </p:cNvPr>
            <p:cNvGrpSpPr/>
            <p:nvPr/>
          </p:nvGrpSpPr>
          <p:grpSpPr>
            <a:xfrm>
              <a:off x="809570" y="1218735"/>
              <a:ext cx="340532" cy="378755"/>
              <a:chOff x="6299200" y="5060951"/>
              <a:chExt cx="311150" cy="346075"/>
            </a:xfrm>
          </p:grpSpPr>
          <p:sp>
            <p:nvSpPr>
              <p:cNvPr id="11" name="Freeform 344">
                <a:extLst>
                  <a:ext uri="{FF2B5EF4-FFF2-40B4-BE49-F238E27FC236}">
                    <a16:creationId xmlns:a16="http://schemas.microsoft.com/office/drawing/2014/main" xmlns="" id="{E38BD085-F50C-C702-D08C-A024C5B957AE}"/>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2" name="Line 345">
                <a:extLst>
                  <a:ext uri="{FF2B5EF4-FFF2-40B4-BE49-F238E27FC236}">
                    <a16:creationId xmlns:a16="http://schemas.microsoft.com/office/drawing/2014/main" xmlns="" id="{E2EA010E-B4D2-E4F1-4B06-20AC977062CC}"/>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3" name="Line 346">
                <a:extLst>
                  <a:ext uri="{FF2B5EF4-FFF2-40B4-BE49-F238E27FC236}">
                    <a16:creationId xmlns:a16="http://schemas.microsoft.com/office/drawing/2014/main" xmlns="" id="{714E202F-0DAB-F7ED-4E02-01C72FAB3B02}"/>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4" name="Line 347">
                <a:extLst>
                  <a:ext uri="{FF2B5EF4-FFF2-40B4-BE49-F238E27FC236}">
                    <a16:creationId xmlns:a16="http://schemas.microsoft.com/office/drawing/2014/main" xmlns="" id="{D9F7E97F-D273-42CE-B8EC-2ACB5EE1D596}"/>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5" name="Line 348">
                <a:extLst>
                  <a:ext uri="{FF2B5EF4-FFF2-40B4-BE49-F238E27FC236}">
                    <a16:creationId xmlns:a16="http://schemas.microsoft.com/office/drawing/2014/main" xmlns="" id="{6A9AC38A-FDAE-AF51-D4CB-295E6F1B762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6" name="Rectangle 349">
                <a:extLst>
                  <a:ext uri="{FF2B5EF4-FFF2-40B4-BE49-F238E27FC236}">
                    <a16:creationId xmlns:a16="http://schemas.microsoft.com/office/drawing/2014/main" xmlns="" id="{DA36F4C0-09C1-A200-096C-1A30A8A0E98C}"/>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sp>
        <p:nvSpPr>
          <p:cNvPr id="22" name="TextBox 21">
            <a:extLst>
              <a:ext uri="{FF2B5EF4-FFF2-40B4-BE49-F238E27FC236}">
                <a16:creationId xmlns:a16="http://schemas.microsoft.com/office/drawing/2014/main" xmlns="" id="{6C2E2EA6-9DAA-7275-4830-8580844B9F38}"/>
              </a:ext>
            </a:extLst>
          </p:cNvPr>
          <p:cNvSpPr txBox="1"/>
          <p:nvPr/>
        </p:nvSpPr>
        <p:spPr>
          <a:xfrm>
            <a:off x="2138516" y="3604684"/>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Python Notebook </a:t>
            </a:r>
          </a:p>
        </p:txBody>
      </p:sp>
      <p:sp>
        <p:nvSpPr>
          <p:cNvPr id="25" name="TextBox 24">
            <a:extLst>
              <a:ext uri="{FF2B5EF4-FFF2-40B4-BE49-F238E27FC236}">
                <a16:creationId xmlns:a16="http://schemas.microsoft.com/office/drawing/2014/main" xmlns="" id="{54D56F98-64A3-D254-F920-2B7B4FFB28FA}"/>
              </a:ext>
            </a:extLst>
          </p:cNvPr>
          <p:cNvSpPr txBox="1"/>
          <p:nvPr/>
        </p:nvSpPr>
        <p:spPr>
          <a:xfrm>
            <a:off x="2138516" y="5215183"/>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Tableau Dashboard</a:t>
            </a:r>
          </a:p>
        </p:txBody>
      </p:sp>
      <p:grpSp>
        <p:nvGrpSpPr>
          <p:cNvPr id="34" name="Group 33">
            <a:extLst>
              <a:ext uri="{FF2B5EF4-FFF2-40B4-BE49-F238E27FC236}">
                <a16:creationId xmlns:a16="http://schemas.microsoft.com/office/drawing/2014/main" xmlns="" id="{5D547CEB-0A2F-D615-4935-57EBAA838B9D}"/>
              </a:ext>
            </a:extLst>
          </p:cNvPr>
          <p:cNvGrpSpPr/>
          <p:nvPr/>
        </p:nvGrpSpPr>
        <p:grpSpPr>
          <a:xfrm>
            <a:off x="8001898" y="3663996"/>
            <a:ext cx="2042887" cy="774004"/>
            <a:chOff x="8001898" y="3663996"/>
            <a:chExt cx="2042886" cy="774004"/>
          </a:xfrm>
        </p:grpSpPr>
        <p:sp>
          <p:nvSpPr>
            <p:cNvPr id="27" name="Rectangle: Rounded Corners 26">
              <a:extLst>
                <a:ext uri="{FF2B5EF4-FFF2-40B4-BE49-F238E27FC236}">
                  <a16:creationId xmlns:a16="http://schemas.microsoft.com/office/drawing/2014/main" xmlns="" id="{3EF7BABF-FB21-143C-0299-7459196597AD}"/>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2" name="TextBox 31">
              <a:extLst>
                <a:ext uri="{FF2B5EF4-FFF2-40B4-BE49-F238E27FC236}">
                  <a16:creationId xmlns:a16="http://schemas.microsoft.com/office/drawing/2014/main" xmlns="" id="{408DCC80-1830-C617-80F2-FAC0D25D3407}"/>
                </a:ext>
              </a:extLst>
            </p:cNvPr>
            <p:cNvSpPr txBox="1"/>
            <p:nvPr/>
          </p:nvSpPr>
          <p:spPr>
            <a:xfrm>
              <a:off x="8224893" y="3810726"/>
              <a:ext cx="1770939" cy="461665"/>
            </a:xfrm>
            <a:prstGeom prst="rect">
              <a:avLst/>
            </a:prstGeom>
            <a:noFill/>
          </p:spPr>
          <p:txBody>
            <a:bodyPr wrap="square" rtlCol="0">
              <a:spAutoFit/>
            </a:bodyPr>
            <a:lstStyle/>
            <a:p>
              <a:r>
                <a:rPr lang="en-IN" sz="2400" b="1" dirty="0">
                  <a:solidFill>
                    <a:schemeClr val="accent5"/>
                  </a:solidFill>
                  <a:effectLst>
                    <a:outerShdw blurRad="38100" dist="38100" dir="2700000" algn="tl">
                      <a:srgbClr val="000000">
                        <a:alpha val="43137"/>
                      </a:srgbClr>
                    </a:outerShdw>
                  </a:effectLst>
                  <a:hlinkClick r:id="rId4"/>
                </a:rPr>
                <a:t>Check Here</a:t>
              </a:r>
              <a:endParaRPr lang="en-IN" sz="2400" b="1" dirty="0">
                <a:solidFill>
                  <a:schemeClr val="accent5"/>
                </a:solidFill>
                <a:effectLst>
                  <a:outerShdw blurRad="38100" dist="38100" dir="2700000" algn="tl">
                    <a:srgbClr val="000000">
                      <a:alpha val="43137"/>
                    </a:srgbClr>
                  </a:outerShdw>
                </a:effectLst>
              </a:endParaRPr>
            </a:p>
          </p:txBody>
        </p:sp>
      </p:grpSp>
      <p:grpSp>
        <p:nvGrpSpPr>
          <p:cNvPr id="35" name="Group 34">
            <a:extLst>
              <a:ext uri="{FF2B5EF4-FFF2-40B4-BE49-F238E27FC236}">
                <a16:creationId xmlns:a16="http://schemas.microsoft.com/office/drawing/2014/main" xmlns="" id="{FC04CAF0-8230-7449-3652-AAFD9A193E2C}"/>
              </a:ext>
            </a:extLst>
          </p:cNvPr>
          <p:cNvGrpSpPr/>
          <p:nvPr/>
        </p:nvGrpSpPr>
        <p:grpSpPr>
          <a:xfrm>
            <a:off x="8001898" y="5208707"/>
            <a:ext cx="2042887" cy="774004"/>
            <a:chOff x="8001898" y="3663996"/>
            <a:chExt cx="2042886" cy="774004"/>
          </a:xfrm>
        </p:grpSpPr>
        <p:sp>
          <p:nvSpPr>
            <p:cNvPr id="36" name="Rectangle: Rounded Corners 35">
              <a:extLst>
                <a:ext uri="{FF2B5EF4-FFF2-40B4-BE49-F238E27FC236}">
                  <a16:creationId xmlns:a16="http://schemas.microsoft.com/office/drawing/2014/main" xmlns="" id="{C7AB792D-DF41-19A8-74C7-D1E4B79D06CA}"/>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xmlns="" id="{D1EA7099-90AB-C73C-B1CF-09EE011C6457}"/>
                </a:ext>
              </a:extLst>
            </p:cNvPr>
            <p:cNvSpPr txBox="1"/>
            <p:nvPr/>
          </p:nvSpPr>
          <p:spPr>
            <a:xfrm>
              <a:off x="8224893" y="3810726"/>
              <a:ext cx="1770939"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hlinkClick r:id="rId5"/>
                </a:rPr>
                <a:t>Check Here</a:t>
              </a:r>
              <a:endParaRPr lang="en-IN"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8106559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76833" y="2667786"/>
            <a:ext cx="6608190" cy="120032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7200" dirty="0" smtClean="0">
                <a:solidFill>
                  <a:schemeClr val="tx2"/>
                </a:solidFill>
                <a:latin typeface="Franklin Gothic Medium" pitchFamily="34" charset="0"/>
              </a:rPr>
              <a:t>THANKYOU</a:t>
            </a:r>
            <a:endParaRPr lang="en-IN" sz="7200" dirty="0">
              <a:solidFill>
                <a:schemeClr val="tx2"/>
              </a:solidFill>
              <a:latin typeface="Franklin Gothic Medium" pitchFamily="34" charset="0"/>
            </a:endParaRPr>
          </a:p>
        </p:txBody>
      </p:sp>
    </p:spTree>
    <p:extLst>
      <p:ext uri="{BB962C8B-B14F-4D97-AF65-F5344CB8AC3E}">
        <p14:creationId xmlns:p14="http://schemas.microsoft.com/office/powerpoint/2010/main" val="9561646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FB04B4BD-5444-8F81-10E6-DB07DCC7C43C}"/>
              </a:ext>
            </a:extLst>
          </p:cNvPr>
          <p:cNvGrpSpPr/>
          <p:nvPr/>
        </p:nvGrpSpPr>
        <p:grpSpPr>
          <a:xfrm>
            <a:off x="0" y="4954136"/>
            <a:ext cx="12192000" cy="1909138"/>
            <a:chOff x="0" y="4948862"/>
            <a:chExt cx="12192000" cy="1909138"/>
          </a:xfrm>
        </p:grpSpPr>
        <p:sp>
          <p:nvSpPr>
            <p:cNvPr id="6" name="Freeform: Shape 5">
              <a:extLst>
                <a:ext uri="{FF2B5EF4-FFF2-40B4-BE49-F238E27FC236}">
                  <a16:creationId xmlns:a16="http://schemas.microsoft.com/office/drawing/2014/main" xmlns="" id="{28BE98C6-1E7C-8B66-8076-53CE0E7EA2E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xmlns="" id="{532B5680-0F6F-EB5D-3348-D8465961DBD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 name="Picture 14" descr="Woman in online meeting">
            <a:extLst>
              <a:ext uri="{FF2B5EF4-FFF2-40B4-BE49-F238E27FC236}">
                <a16:creationId xmlns:a16="http://schemas.microsoft.com/office/drawing/2014/main" xmlns="" id="{D0F9FA90-33E7-4055-A5C3-9CCC85ED0A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39410" r="47205"/>
          <a:stretch/>
        </p:blipFill>
        <p:spPr>
          <a:xfrm>
            <a:off x="6096000" y="1382690"/>
            <a:ext cx="6096000" cy="4664117"/>
          </a:xfrm>
          <a:prstGeom prst="rect">
            <a:avLst/>
          </a:prstGeom>
        </p:spPr>
      </p:pic>
      <p:sp>
        <p:nvSpPr>
          <p:cNvPr id="100" name="Title 1">
            <a:extLst>
              <a:ext uri="{FF2B5EF4-FFF2-40B4-BE49-F238E27FC236}">
                <a16:creationId xmlns:a16="http://schemas.microsoft.com/office/drawing/2014/main" xmlns="" id="{31984DCD-3DBC-41AA-9368-EA52D0D54228}"/>
              </a:ext>
            </a:extLst>
          </p:cNvPr>
          <p:cNvSpPr txBox="1">
            <a:spLocks/>
          </p:cNvSpPr>
          <p:nvPr/>
        </p:nvSpPr>
        <p:spPr>
          <a:xfrm>
            <a:off x="667658"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Introduction</a:t>
            </a:r>
            <a:endParaRPr lang="en-ID" sz="4000" dirty="0"/>
          </a:p>
        </p:txBody>
      </p:sp>
      <p:sp>
        <p:nvSpPr>
          <p:cNvPr id="52" name="Rectangle 51">
            <a:extLst>
              <a:ext uri="{FF2B5EF4-FFF2-40B4-BE49-F238E27FC236}">
                <a16:creationId xmlns:a16="http://schemas.microsoft.com/office/drawing/2014/main" xmlns="" id="{63B101DB-D276-45E3-89AE-7E29F7254EB7}"/>
              </a:ext>
            </a:extLst>
          </p:cNvPr>
          <p:cNvSpPr/>
          <p:nvPr/>
        </p:nvSpPr>
        <p:spPr>
          <a:xfrm>
            <a:off x="6096000" y="1382692"/>
            <a:ext cx="6096000" cy="466411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2">
            <a:extLst>
              <a:ext uri="{FF2B5EF4-FFF2-40B4-BE49-F238E27FC236}">
                <a16:creationId xmlns:a16="http://schemas.microsoft.com/office/drawing/2014/main" xmlns="" id="{B580C982-B22C-4AF9-A4AC-B5559C15E814}"/>
              </a:ext>
            </a:extLst>
          </p:cNvPr>
          <p:cNvSpPr txBox="1">
            <a:spLocks/>
          </p:cNvSpPr>
          <p:nvPr/>
        </p:nvSpPr>
        <p:spPr>
          <a:xfrm>
            <a:off x="7052975" y="1382692"/>
            <a:ext cx="4182051" cy="465282"/>
          </a:xfrm>
          <a:prstGeom prst="round2SameRect">
            <a:avLst>
              <a:gd name="adj1" fmla="val 0"/>
              <a:gd name="adj2" fmla="val 50000"/>
            </a:avLst>
          </a:prstGeom>
          <a:solidFill>
            <a:srgbClr val="FE9900"/>
          </a:solidFill>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b="1" dirty="0">
                <a:solidFill>
                  <a:schemeClr val="bg1"/>
                </a:solidFill>
                <a:latin typeface="Segoe UI" panose="020B0502040204020203" pitchFamily="34" charset="0"/>
                <a:cs typeface="Segoe UI" panose="020B0502040204020203" pitchFamily="34" charset="0"/>
              </a:rPr>
              <a:t>Amazon Avg Unit sold by item type</a:t>
            </a:r>
          </a:p>
        </p:txBody>
      </p:sp>
      <p:sp>
        <p:nvSpPr>
          <p:cNvPr id="43" name="Text Placeholder 2">
            <a:extLst>
              <a:ext uri="{FF2B5EF4-FFF2-40B4-BE49-F238E27FC236}">
                <a16:creationId xmlns:a16="http://schemas.microsoft.com/office/drawing/2014/main" xmlns="" id="{89F22A9F-72C7-4CC7-8371-1105961C8675}"/>
              </a:ext>
            </a:extLst>
          </p:cNvPr>
          <p:cNvSpPr txBox="1">
            <a:spLocks/>
          </p:cNvSpPr>
          <p:nvPr/>
        </p:nvSpPr>
        <p:spPr>
          <a:xfrm>
            <a:off x="667656" y="1323722"/>
            <a:ext cx="5118707" cy="3675982"/>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Amazon.com is an international e-commerce company that offers online retail, computing services, consumer electronics, digital content, and other local services such as daily deals and groceries. Headquartered in the United States, Amazon hit nearly 514 billion U.S. dollars in net sales revenue worldwide in 2022. Most of the company's revenue is </a:t>
            </a:r>
            <a:r>
              <a:rPr lang="en-US" sz="1800" dirty="0">
                <a:hlinkClick r:id="rId4"/>
              </a:rPr>
              <a:t>generated through e-retail sales of different categories of products</a:t>
            </a:r>
            <a:r>
              <a:rPr lang="en-US" sz="1800" dirty="0"/>
              <a:t>, followed by third-party seller revenues, retail and media subscriptions, and </a:t>
            </a:r>
            <a:r>
              <a:rPr lang="en-US" sz="1800" dirty="0">
                <a:hlinkClick r:id="rId5"/>
              </a:rPr>
              <a:t>AWS cloud services</a:t>
            </a:r>
            <a:r>
              <a:rPr lang="en-US" sz="1800" dirty="0"/>
              <a:t>. Due to its global scope and reach, Amazon is considered one of the </a:t>
            </a:r>
            <a:r>
              <a:rPr lang="en-US" sz="1800" dirty="0">
                <a:hlinkClick r:id="rId6"/>
              </a:rPr>
              <a:t>most valuable brands worldwide</a:t>
            </a:r>
            <a:r>
              <a:rPr lang="en-US" sz="1800" dirty="0"/>
              <a:t>.</a:t>
            </a:r>
          </a:p>
          <a:p>
            <a:pPr algn="just">
              <a:lnSpc>
                <a:spcPct val="100000"/>
              </a:lnSpc>
            </a:pPr>
            <a:endParaRPr lang="en-US" sz="1800" dirty="0"/>
          </a:p>
        </p:txBody>
      </p:sp>
      <p:sp>
        <p:nvSpPr>
          <p:cNvPr id="21" name="Oval 20">
            <a:extLst>
              <a:ext uri="{FF2B5EF4-FFF2-40B4-BE49-F238E27FC236}">
                <a16:creationId xmlns:a16="http://schemas.microsoft.com/office/drawing/2014/main" xmlns="" id="{EF855805-FBC8-4A1A-8831-DD8FA1CF8A46}"/>
              </a:ext>
            </a:extLst>
          </p:cNvPr>
          <p:cNvSpPr/>
          <p:nvPr/>
        </p:nvSpPr>
        <p:spPr>
          <a:xfrm>
            <a:off x="11405862" y="6357544"/>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xmlns="" id="{9F8744FC-76B7-430F-A20C-31B0FE59D604}"/>
              </a:ext>
            </a:extLst>
          </p:cNvPr>
          <p:cNvSpPr>
            <a:spLocks noGrp="1"/>
          </p:cNvSpPr>
          <p:nvPr>
            <p:ph type="sldNum" sz="quarter" idx="12"/>
          </p:nvPr>
        </p:nvSpPr>
        <p:spPr>
          <a:xfrm>
            <a:off x="11405862" y="6383198"/>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pic>
        <p:nvPicPr>
          <p:cNvPr id="24" name="Picture 23">
            <a:extLst>
              <a:ext uri="{FF2B5EF4-FFF2-40B4-BE49-F238E27FC236}">
                <a16:creationId xmlns:a16="http://schemas.microsoft.com/office/drawing/2014/main" xmlns="" id="{297C2CC9-090A-4DE7-8925-627DB75DC1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7656" y="5704256"/>
            <a:ext cx="1135571" cy="342553"/>
          </a:xfrm>
          <a:prstGeom prst="rect">
            <a:avLst/>
          </a:prstGeom>
        </p:spPr>
      </p:pic>
      <p:grpSp>
        <p:nvGrpSpPr>
          <p:cNvPr id="4" name="Group 3">
            <a:extLst>
              <a:ext uri="{FF2B5EF4-FFF2-40B4-BE49-F238E27FC236}">
                <a16:creationId xmlns:a16="http://schemas.microsoft.com/office/drawing/2014/main" xmlns="" id="{133AC40A-F9E1-B700-AED7-FC7AE398D4DE}"/>
              </a:ext>
            </a:extLst>
          </p:cNvPr>
          <p:cNvGrpSpPr/>
          <p:nvPr/>
        </p:nvGrpSpPr>
        <p:grpSpPr>
          <a:xfrm>
            <a:off x="6995536" y="2016262"/>
            <a:ext cx="4182051" cy="4381289"/>
            <a:chOff x="3278003" y="833438"/>
            <a:chExt cx="5524500" cy="5213369"/>
          </a:xfrm>
        </p:grpSpPr>
        <p:grpSp>
          <p:nvGrpSpPr>
            <p:cNvPr id="3" name="Group 2">
              <a:extLst>
                <a:ext uri="{FF2B5EF4-FFF2-40B4-BE49-F238E27FC236}">
                  <a16:creationId xmlns:a16="http://schemas.microsoft.com/office/drawing/2014/main" xmlns="" id="{25A1352E-49BD-A111-B17A-58BDBFD6B20E}"/>
                </a:ext>
              </a:extLst>
            </p:cNvPr>
            <p:cNvGrpSpPr/>
            <p:nvPr/>
          </p:nvGrpSpPr>
          <p:grpSpPr>
            <a:xfrm>
              <a:off x="3278003" y="855682"/>
              <a:ext cx="5524500" cy="5191125"/>
              <a:chOff x="3333750" y="855682"/>
              <a:chExt cx="5524500" cy="5191125"/>
            </a:xfrm>
          </p:grpSpPr>
          <p:pic>
            <p:nvPicPr>
              <p:cNvPr id="3074" name="Picture 2">
                <a:extLst>
                  <a:ext uri="{FF2B5EF4-FFF2-40B4-BE49-F238E27FC236}">
                    <a16:creationId xmlns:a16="http://schemas.microsoft.com/office/drawing/2014/main" xmlns="" id="{E5C802C5-3D72-8F93-9FBF-68FD73677FD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08" b="89908" l="10000" r="96034">
                            <a14:foregroundMark x1="95000" y1="47523" x2="96034" y2="67339"/>
                            <a14:foregroundMark x1="96034" y1="67339" x2="94483" y2="66972"/>
                            <a14:foregroundMark x1="15172" y1="27890" x2="16207" y2="55596"/>
                            <a14:foregroundMark x1="30345" y1="48440" x2="30345" y2="59266"/>
                            <a14:foregroundMark x1="37931" y1="32477" x2="37931" y2="43670"/>
                            <a14:foregroundMark x1="45172" y1="29358" x2="45690" y2="34862"/>
                            <a14:foregroundMark x1="52241" y1="35963" x2="52586" y2="47890"/>
                            <a14:foregroundMark x1="59310" y1="40183" x2="59310" y2="51193"/>
                            <a14:foregroundMark x1="66724" y1="38165" x2="66724" y2="45321"/>
                            <a14:foregroundMark x1="66379" y1="31743" x2="68103" y2="65688"/>
                            <a14:foregroundMark x1="72931" y1="43303" x2="72931" y2="61468"/>
                            <a14:foregroundMark x1="80862" y1="41101" x2="80862" y2="53211"/>
                            <a14:foregroundMark x1="88966" y1="43119" x2="88966" y2="54312"/>
                          </a14:backgroundRemoval>
                        </a14:imgEffect>
                      </a14:imgLayer>
                    </a14:imgProps>
                  </a:ext>
                  <a:ext uri="{28A0092B-C50C-407E-A947-70E740481C1C}">
                    <a14:useLocalDpi xmlns:a14="http://schemas.microsoft.com/office/drawing/2010/main" val="0"/>
                  </a:ext>
                </a:extLst>
              </a:blip>
              <a:srcRect/>
              <a:stretch>
                <a:fillRect/>
              </a:stretch>
            </p:blipFill>
            <p:spPr bwMode="auto">
              <a:xfrm>
                <a:off x="3333750" y="855682"/>
                <a:ext cx="55245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xmlns="" id="{EB9AC701-D5A4-F18A-7235-7AB10740534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3439"/>
              <a:stretch/>
            </p:blipFill>
            <p:spPr bwMode="auto">
              <a:xfrm>
                <a:off x="3333750" y="4645742"/>
                <a:ext cx="5524500" cy="13788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pSp>
        <p:pic>
          <p:nvPicPr>
            <p:cNvPr id="3080" name="Picture 8">
              <a:extLst>
                <a:ext uri="{FF2B5EF4-FFF2-40B4-BE49-F238E27FC236}">
                  <a16:creationId xmlns:a16="http://schemas.microsoft.com/office/drawing/2014/main" xmlns="" id="{FC74F3A6-21FA-8A3B-54C9-AE20A4750B5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6663"/>
            <a:stretch/>
          </p:blipFill>
          <p:spPr bwMode="auto">
            <a:xfrm>
              <a:off x="3278003" y="833438"/>
              <a:ext cx="736805" cy="5191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9949889"/>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9D30BE64-B91E-9B38-6ED5-DA137FC68CBA}"/>
              </a:ext>
            </a:extLst>
          </p:cNvPr>
          <p:cNvGrpSpPr/>
          <p:nvPr/>
        </p:nvGrpSpPr>
        <p:grpSpPr>
          <a:xfrm>
            <a:off x="0" y="4954136"/>
            <a:ext cx="12192000" cy="1909138"/>
            <a:chOff x="0" y="4948862"/>
            <a:chExt cx="12192000" cy="1909138"/>
          </a:xfrm>
        </p:grpSpPr>
        <p:sp>
          <p:nvSpPr>
            <p:cNvPr id="14" name="Freeform: Shape 13">
              <a:extLst>
                <a:ext uri="{FF2B5EF4-FFF2-40B4-BE49-F238E27FC236}">
                  <a16:creationId xmlns:a16="http://schemas.microsoft.com/office/drawing/2014/main" xmlns="" id="{3675BC97-8D00-DF23-F190-963000943CC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xmlns="" id="{C992D5D4-5762-CAFD-2B1A-312273F084A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2" name="Rectangle 121">
            <a:extLst>
              <a:ext uri="{FF2B5EF4-FFF2-40B4-BE49-F238E27FC236}">
                <a16:creationId xmlns:a16="http://schemas.microsoft.com/office/drawing/2014/main" xmlns="" id="{26519E81-C48F-4DC1-8447-5AA3137BE5EE}"/>
              </a:ext>
            </a:extLst>
          </p:cNvPr>
          <p:cNvSpPr/>
          <p:nvPr/>
        </p:nvSpPr>
        <p:spPr>
          <a:xfrm>
            <a:off x="9011266" y="0"/>
            <a:ext cx="3180735" cy="6850560"/>
          </a:xfrm>
          <a:prstGeom prst="rect">
            <a:avLst/>
          </a:prstGeom>
          <a:solidFill>
            <a:srgbClr val="FE990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xmlns="" id="{AE7589A5-8313-A5F3-A27C-F201EC560AC3}"/>
              </a:ext>
            </a:extLst>
          </p:cNvPr>
          <p:cNvSpPr txBox="1">
            <a:spLocks/>
          </p:cNvSpPr>
          <p:nvPr/>
        </p:nvSpPr>
        <p:spPr>
          <a:xfrm>
            <a:off x="9110031" y="1581057"/>
            <a:ext cx="3081969"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buClr>
                <a:srgbClr val="000000"/>
              </a:buClr>
              <a:buSzPts val="3600"/>
            </a:pPr>
            <a:r>
              <a:rPr lang="en-US" sz="5400" b="1" dirty="0">
                <a:solidFill>
                  <a:schemeClr val="bg1"/>
                </a:solidFill>
                <a:effectLst>
                  <a:outerShdw blurRad="38100" dist="38100" dir="2700000" algn="tl">
                    <a:srgbClr val="000000">
                      <a:alpha val="43137"/>
                    </a:srgbClr>
                  </a:outerShdw>
                </a:effectLst>
                <a:sym typeface="Fira Sans Medium"/>
              </a:rPr>
              <a:t>Amazon Sales Data Analysis</a:t>
            </a:r>
          </a:p>
        </p:txBody>
      </p:sp>
      <p:graphicFrame>
        <p:nvGraphicFramePr>
          <p:cNvPr id="11" name="Google Shape;419;p21">
            <a:extLst>
              <a:ext uri="{FF2B5EF4-FFF2-40B4-BE49-F238E27FC236}">
                <a16:creationId xmlns:a16="http://schemas.microsoft.com/office/drawing/2014/main" xmlns="" id="{A4AF436D-A035-9344-0F1B-8759DC4E179E}"/>
              </a:ext>
            </a:extLst>
          </p:cNvPr>
          <p:cNvGraphicFramePr/>
          <p:nvPr>
            <p:extLst>
              <p:ext uri="{D42A27DB-BD31-4B8C-83A1-F6EECF244321}">
                <p14:modId xmlns:p14="http://schemas.microsoft.com/office/powerpoint/2010/main" val="2282028787"/>
              </p:ext>
            </p:extLst>
          </p:nvPr>
        </p:nvGraphicFramePr>
        <p:xfrm>
          <a:off x="865759" y="685937"/>
          <a:ext cx="7437800" cy="3144750"/>
        </p:xfrm>
        <a:graphic>
          <a:graphicData uri="http://schemas.openxmlformats.org/drawingml/2006/table">
            <a:tbl>
              <a:tblPr>
                <a:noFill/>
              </a:tblPr>
              <a:tblGrid>
                <a:gridCol w="3077200">
                  <a:extLst>
                    <a:ext uri="{9D8B030D-6E8A-4147-A177-3AD203B41FA5}">
                      <a16:colId xmlns:a16="http://schemas.microsoft.com/office/drawing/2014/main" xmlns="" val="20000"/>
                    </a:ext>
                  </a:extLst>
                </a:gridCol>
                <a:gridCol w="4360600">
                  <a:extLst>
                    <a:ext uri="{9D8B030D-6E8A-4147-A177-3AD203B41FA5}">
                      <a16:colId xmlns:a16="http://schemas.microsoft.com/office/drawing/2014/main" xmlns=""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Project </a:t>
                      </a:r>
                      <a:r>
                        <a:rPr lang="en-US" sz="2000" b="1" u="none" strike="noStrike" cap="none" dirty="0" err="1">
                          <a:solidFill>
                            <a:schemeClr val="lt1"/>
                          </a:solidFill>
                        </a:rPr>
                        <a:t>Titlec</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a:solidFill>
                            <a:schemeClr val="lt1"/>
                          </a:solidFill>
                        </a:rPr>
                        <a:t>Analyzing Amazon Sales Data</a:t>
                      </a:r>
                      <a:endParaRPr sz="2000"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extLst>
                  <a:ext uri="{0D108BD9-81ED-4DB2-BD59-A6C34878D82A}">
                    <a16:rowId xmlns:a16="http://schemas.microsoft.com/office/drawing/2014/main" xmlns=""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Technologies</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Data Science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xmlns=""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Domain</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E-Commerce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xmlns=""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a:solidFill>
                            <a:schemeClr val="lt1"/>
                          </a:solidFill>
                        </a:rPr>
                        <a:t>Project Difficulties Level</a:t>
                      </a:r>
                      <a:endParaRPr sz="2000" b="1"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Advanced</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xmlns="" val="10003"/>
                  </a:ext>
                </a:extLst>
              </a:tr>
            </a:tbl>
          </a:graphicData>
        </a:graphic>
      </p:graphicFrame>
      <p:sp>
        <p:nvSpPr>
          <p:cNvPr id="12" name="Google Shape;420;p21">
            <a:extLst>
              <a:ext uri="{FF2B5EF4-FFF2-40B4-BE49-F238E27FC236}">
                <a16:creationId xmlns:a16="http://schemas.microsoft.com/office/drawing/2014/main" xmlns="" id="{36081490-9F6F-ECB9-5629-756AC83CFA17}"/>
              </a:ext>
            </a:extLst>
          </p:cNvPr>
          <p:cNvSpPr txBox="1"/>
          <p:nvPr/>
        </p:nvSpPr>
        <p:spPr>
          <a:xfrm>
            <a:off x="865759" y="4204476"/>
            <a:ext cx="7437900" cy="1723518"/>
          </a:xfrm>
          <a:prstGeom prst="rect">
            <a:avLst/>
          </a:prstGeom>
          <a:solidFill>
            <a:srgbClr val="13192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Oxygen"/>
                <a:ea typeface="Oxygen"/>
                <a:cs typeface="Oxygen"/>
                <a:sym typeface="Oxygen"/>
              </a:rPr>
              <a:t>Resources</a:t>
            </a: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lt1"/>
                </a:solidFill>
                <a:latin typeface="Oxygen"/>
                <a:ea typeface="Oxygen"/>
                <a:cs typeface="Oxygen"/>
                <a:sym typeface="Oxygen"/>
              </a:rPr>
              <a:t>Name : Amazon Sales data</a:t>
            </a:r>
          </a:p>
          <a:p>
            <a:pPr marL="0" marR="0" lvl="0" indent="0" algn="l" rtl="0">
              <a:lnSpc>
                <a:spcPct val="100000"/>
              </a:lnSpc>
              <a:spcBef>
                <a:spcPts val="0"/>
              </a:spcBef>
              <a:spcAft>
                <a:spcPts val="0"/>
              </a:spcAft>
              <a:buClr>
                <a:srgbClr val="000000"/>
              </a:buClr>
              <a:buSzPts val="2000"/>
              <a:buFont typeface="Arial"/>
              <a:buNone/>
            </a:pPr>
            <a:endParaRPr lang="en-US" sz="2000" b="1" i="0" u="none" strike="noStrike" cap="none"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xygen"/>
                <a:ea typeface="Oxygen"/>
                <a:cs typeface="Oxygen"/>
                <a:sym typeface="Oxygen"/>
              </a:rPr>
              <a:t>Dataset : </a:t>
            </a:r>
            <a:r>
              <a:rPr lang="en-US" sz="2000" b="0" i="0" u="sng" strike="noStrike" cap="none" dirty="0">
                <a:solidFill>
                  <a:schemeClr val="lt1"/>
                </a:solidFill>
                <a:latin typeface="Oxygen"/>
                <a:ea typeface="Oxygen"/>
                <a:cs typeface="Oxygen"/>
                <a:sym typeface="Oxygen"/>
                <a:hlinkClick r:id="rId3">
                  <a:extLst>
                    <a:ext uri="{A12FA001-AC4F-418D-AE19-62706E023703}">
                      <ahyp:hlinkClr xmlns:ahyp="http://schemas.microsoft.com/office/drawing/2018/hyperlinkcolor" xmlns="" val="tx"/>
                    </a:ext>
                  </a:extLst>
                </a:hlinkClick>
              </a:rPr>
              <a:t>Download Dataset</a:t>
            </a:r>
            <a:endParaRPr sz="2000" b="0" i="0" u="none" strike="noStrike" cap="none" dirty="0">
              <a:solidFill>
                <a:schemeClr val="lt1"/>
              </a:solidFill>
              <a:latin typeface="Oxygen"/>
              <a:ea typeface="Oxygen"/>
              <a:cs typeface="Oxygen"/>
              <a:sym typeface="Oxygen"/>
            </a:endParaRP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8F36AE04-C123-9ABD-E3BF-60CCDD93D563}"/>
              </a:ext>
            </a:extLst>
          </p:cNvPr>
          <p:cNvGrpSpPr/>
          <p:nvPr/>
        </p:nvGrpSpPr>
        <p:grpSpPr>
          <a:xfrm>
            <a:off x="0" y="4954136"/>
            <a:ext cx="12192000" cy="1909138"/>
            <a:chOff x="0" y="4948862"/>
            <a:chExt cx="12192000" cy="1909138"/>
          </a:xfrm>
        </p:grpSpPr>
        <p:sp>
          <p:nvSpPr>
            <p:cNvPr id="5" name="Freeform: Shape 4">
              <a:extLst>
                <a:ext uri="{FF2B5EF4-FFF2-40B4-BE49-F238E27FC236}">
                  <a16:creationId xmlns:a16="http://schemas.microsoft.com/office/drawing/2014/main" xmlns="" id="{A98D4E55-FB16-332A-92B0-5EE7CC46B04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xmlns="" id="{8A6D232C-77A5-F322-DB1D-5B4801FE8BD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 name="Picture 38" descr="Pregnant woman at work">
            <a:extLst>
              <a:ext uri="{FF2B5EF4-FFF2-40B4-BE49-F238E27FC236}">
                <a16:creationId xmlns:a16="http://schemas.microsoft.com/office/drawing/2014/main" xmlns="" id="{9084FE31-309C-4F43-844E-ED1D22AC68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30" t="65027" r="2060" b="10862"/>
          <a:stretch/>
        </p:blipFill>
        <p:spPr>
          <a:xfrm flipH="1">
            <a:off x="647700" y="4335145"/>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9" name="Oval 8">
            <a:extLst>
              <a:ext uri="{FF2B5EF4-FFF2-40B4-BE49-F238E27FC236}">
                <a16:creationId xmlns:a16="http://schemas.microsoft.com/office/drawing/2014/main" xmlns="" id="{7EDB60C5-8EAF-4D2D-BA55-3AA6AC00D621}"/>
              </a:ext>
            </a:extLst>
          </p:cNvPr>
          <p:cNvSpPr/>
          <p:nvPr/>
        </p:nvSpPr>
        <p:spPr>
          <a:xfrm>
            <a:off x="11405862" y="6357544"/>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xmlns="" id="{DC79C307-A81D-4B1A-B42B-46ABAD95569C}"/>
              </a:ext>
            </a:extLst>
          </p:cNvPr>
          <p:cNvSpPr>
            <a:spLocks noGrp="1"/>
          </p:cNvSpPr>
          <p:nvPr>
            <p:ph type="sldNum" sz="quarter" idx="12"/>
          </p:nvPr>
        </p:nvSpPr>
        <p:spPr>
          <a:xfrm>
            <a:off x="11405862" y="6383198"/>
            <a:ext cx="337513" cy="286205"/>
          </a:xfrm>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100" name="Title 1">
            <a:extLst>
              <a:ext uri="{FF2B5EF4-FFF2-40B4-BE49-F238E27FC236}">
                <a16:creationId xmlns:a16="http://schemas.microsoft.com/office/drawing/2014/main" xmlns="" id="{31984DCD-3DBC-41AA-9368-EA52D0D54228}"/>
              </a:ext>
            </a:extLst>
          </p:cNvPr>
          <p:cNvSpPr txBox="1">
            <a:spLocks/>
          </p:cNvSpPr>
          <p:nvPr/>
        </p:nvSpPr>
        <p:spPr>
          <a:xfrm>
            <a:off x="667658"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Problem Statement</a:t>
            </a:r>
          </a:p>
        </p:txBody>
      </p:sp>
      <p:sp>
        <p:nvSpPr>
          <p:cNvPr id="4" name="Rectangle: Top Corners Rounded 3">
            <a:extLst>
              <a:ext uri="{FF2B5EF4-FFF2-40B4-BE49-F238E27FC236}">
                <a16:creationId xmlns:a16="http://schemas.microsoft.com/office/drawing/2014/main" xmlns="" id="{CCB621BC-8DBE-4421-AEB4-C46EEF9CA956}"/>
              </a:ext>
            </a:extLst>
          </p:cNvPr>
          <p:cNvSpPr/>
          <p:nvPr/>
        </p:nvSpPr>
        <p:spPr>
          <a:xfrm flipH="1">
            <a:off x="667657" y="3481293"/>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xmlns="" id="{2CF7080E-37E4-4D5E-A47B-96537748E05E}"/>
              </a:ext>
            </a:extLst>
          </p:cNvPr>
          <p:cNvGrpSpPr/>
          <p:nvPr/>
        </p:nvGrpSpPr>
        <p:grpSpPr>
          <a:xfrm>
            <a:off x="816850" y="3665469"/>
            <a:ext cx="691243" cy="674914"/>
            <a:chOff x="3838304" y="3975691"/>
            <a:chExt cx="691242" cy="674914"/>
          </a:xfrm>
        </p:grpSpPr>
        <p:sp>
          <p:nvSpPr>
            <p:cNvPr id="103" name="Rectangle: Rounded Corners 102">
              <a:extLst>
                <a:ext uri="{FF2B5EF4-FFF2-40B4-BE49-F238E27FC236}">
                  <a16:creationId xmlns:a16="http://schemas.microsoft.com/office/drawing/2014/main" xmlns="" id="{9D1728F7-B6CB-488A-924F-0F99802016F9}"/>
                </a:ext>
              </a:extLst>
            </p:cNvPr>
            <p:cNvSpPr/>
            <p:nvPr/>
          </p:nvSpPr>
          <p:spPr>
            <a:xfrm>
              <a:off x="3838304" y="397569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a:extLst>
                <a:ext uri="{FF2B5EF4-FFF2-40B4-BE49-F238E27FC236}">
                  <a16:creationId xmlns:a16="http://schemas.microsoft.com/office/drawing/2014/main" xmlns="" id="{D9946444-D0E0-4D69-8051-D7DFAFFBD739}"/>
                </a:ext>
              </a:extLst>
            </p:cNvPr>
            <p:cNvGrpSpPr/>
            <p:nvPr/>
          </p:nvGrpSpPr>
          <p:grpSpPr>
            <a:xfrm>
              <a:off x="4010888" y="4170273"/>
              <a:ext cx="346075" cy="285750"/>
              <a:chOff x="6937376" y="762001"/>
              <a:chExt cx="346075" cy="285750"/>
            </a:xfrm>
          </p:grpSpPr>
          <p:sp>
            <p:nvSpPr>
              <p:cNvPr id="120" name="Freeform 114">
                <a:extLst>
                  <a:ext uri="{FF2B5EF4-FFF2-40B4-BE49-F238E27FC236}">
                    <a16:creationId xmlns:a16="http://schemas.microsoft.com/office/drawing/2014/main" xmlns="" id="{B27DA4C7-DE03-4176-A6DA-B14279438ED9}"/>
                  </a:ext>
                </a:extLst>
              </p:cNvPr>
              <p:cNvSpPr>
                <a:spLocks/>
              </p:cNvSpPr>
              <p:nvPr/>
            </p:nvSpPr>
            <p:spPr bwMode="auto">
              <a:xfrm>
                <a:off x="6937376" y="762001"/>
                <a:ext cx="346075" cy="285750"/>
              </a:xfrm>
              <a:custGeom>
                <a:avLst/>
                <a:gdLst>
                  <a:gd name="T0" fmla="*/ 218 w 218"/>
                  <a:gd name="T1" fmla="*/ 142 h 180"/>
                  <a:gd name="T2" fmla="*/ 104 w 218"/>
                  <a:gd name="T3" fmla="*/ 142 h 180"/>
                  <a:gd name="T4" fmla="*/ 67 w 218"/>
                  <a:gd name="T5" fmla="*/ 180 h 180"/>
                  <a:gd name="T6" fmla="*/ 67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7" y="180"/>
                    </a:lnTo>
                    <a:lnTo>
                      <a:pt x="67" y="142"/>
                    </a:lnTo>
                    <a:lnTo>
                      <a:pt x="0" y="142"/>
                    </a:lnTo>
                    <a:lnTo>
                      <a:pt x="0" y="0"/>
                    </a:lnTo>
                    <a:lnTo>
                      <a:pt x="218" y="0"/>
                    </a:lnTo>
                    <a:lnTo>
                      <a:pt x="218" y="142"/>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21" name="Freeform 115">
                <a:extLst>
                  <a:ext uri="{FF2B5EF4-FFF2-40B4-BE49-F238E27FC236}">
                    <a16:creationId xmlns:a16="http://schemas.microsoft.com/office/drawing/2014/main" xmlns="" id="{721995E6-C913-4963-93C0-7CD04955604D}"/>
                  </a:ext>
                </a:extLst>
              </p:cNvPr>
              <p:cNvSpPr>
                <a:spLocks/>
              </p:cNvSpPr>
              <p:nvPr/>
            </p:nvSpPr>
            <p:spPr bwMode="auto">
              <a:xfrm>
                <a:off x="7088189" y="852488"/>
                <a:ext cx="30163" cy="90488"/>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Line 116">
                <a:extLst>
                  <a:ext uri="{FF2B5EF4-FFF2-40B4-BE49-F238E27FC236}">
                    <a16:creationId xmlns:a16="http://schemas.microsoft.com/office/drawing/2014/main" xmlns="" id="{4857C87F-E634-4804-BA26-2BCBB99ADE7C}"/>
                  </a:ext>
                </a:extLst>
              </p:cNvPr>
              <p:cNvSpPr>
                <a:spLocks noChangeShapeType="1"/>
              </p:cNvSpPr>
              <p:nvPr/>
            </p:nvSpPr>
            <p:spPr bwMode="auto">
              <a:xfrm>
                <a:off x="7088189" y="942976"/>
                <a:ext cx="603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7">
                <a:extLst>
                  <a:ext uri="{FF2B5EF4-FFF2-40B4-BE49-F238E27FC236}">
                    <a16:creationId xmlns:a16="http://schemas.microsoft.com/office/drawing/2014/main" xmlns="" id="{5F0D5CBF-48A7-4DD1-83C6-8D278AC260A8}"/>
                  </a:ext>
                </a:extLst>
              </p:cNvPr>
              <p:cNvSpPr>
                <a:spLocks/>
              </p:cNvSpPr>
              <p:nvPr/>
            </p:nvSpPr>
            <p:spPr bwMode="auto">
              <a:xfrm>
                <a:off x="7102476" y="806451"/>
                <a:ext cx="15875"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124" name="Text Placeholder 2">
            <a:extLst>
              <a:ext uri="{FF2B5EF4-FFF2-40B4-BE49-F238E27FC236}">
                <a16:creationId xmlns:a16="http://schemas.microsoft.com/office/drawing/2014/main" xmlns="" id="{4D602212-BEFF-4B37-BC82-1A40F5731F77}"/>
              </a:ext>
            </a:extLst>
          </p:cNvPr>
          <p:cNvSpPr txBox="1">
            <a:spLocks/>
          </p:cNvSpPr>
          <p:nvPr/>
        </p:nvSpPr>
        <p:spPr>
          <a:xfrm>
            <a:off x="647699" y="2596255"/>
            <a:ext cx="10079681" cy="7377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800" b="1" i="0" dirty="0">
                <a:solidFill>
                  <a:srgbClr val="222222"/>
                </a:solidFill>
                <a:effectLst/>
                <a:latin typeface="ArialMT"/>
              </a:rPr>
              <a:t>KPIs</a:t>
            </a:r>
            <a:r>
              <a:rPr lang="en-IN" sz="1800" b="0" i="0" dirty="0">
                <a:solidFill>
                  <a:srgbClr val="222222"/>
                </a:solidFill>
                <a:effectLst/>
                <a:latin typeface="ArialMT"/>
              </a:rPr>
              <a:t>:  ETL: Extract-Transform-Load</a:t>
            </a:r>
            <a:r>
              <a:rPr lang="en-IN" sz="3600" dirty="0"/>
              <a:t> </a:t>
            </a:r>
            <a:br>
              <a:rPr lang="en-IN" sz="3600" dirty="0"/>
            </a:br>
            <a:endParaRPr lang="en-US" sz="2000" dirty="0">
              <a:solidFill>
                <a:schemeClr val="bg1"/>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xmlns="" id="{00EF6F78-7395-4356-B2DB-2CD32A52BA19}"/>
              </a:ext>
            </a:extLst>
          </p:cNvPr>
          <p:cNvSpPr/>
          <p:nvPr/>
        </p:nvSpPr>
        <p:spPr>
          <a:xfrm>
            <a:off x="9713311" y="6176013"/>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a:extLst>
              <a:ext uri="{FF2B5EF4-FFF2-40B4-BE49-F238E27FC236}">
                <a16:creationId xmlns:a16="http://schemas.microsoft.com/office/drawing/2014/main" xmlns="" id="{0347BE60-3434-4E7E-9DD1-60DCE6C930EE}"/>
              </a:ext>
            </a:extLst>
          </p:cNvPr>
          <p:cNvSpPr/>
          <p:nvPr/>
        </p:nvSpPr>
        <p:spPr>
          <a:xfrm>
            <a:off x="6443620" y="1043723"/>
            <a:ext cx="5828267"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xmlns=""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xmlns="" id="{B2A7DC26-915D-4B6D-A373-E59E95D03DD4}"/>
              </a:ext>
            </a:extLst>
          </p:cNvPr>
          <p:cNvSpPr txBox="1">
            <a:spLocks/>
          </p:cNvSpPr>
          <p:nvPr/>
        </p:nvSpPr>
        <p:spPr>
          <a:xfrm>
            <a:off x="1473841" y="1100790"/>
            <a:ext cx="9837057" cy="1211393"/>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2000" dirty="0">
                <a:solidFill>
                  <a:srgbClr val="232F3E"/>
                </a:solidFill>
                <a:latin typeface="Segoe UI" panose="020B0502040204020203" pitchFamily="34" charset="0"/>
                <a:cs typeface="Segoe UI" panose="020B0502040204020203" pitchFamily="34" charset="0"/>
                <a:sym typeface="Lexend"/>
              </a:rPr>
              <a:t>Sales management has gained importance to meet increasing competition and the need for improved methods of distribution to reduce cost and to increase profits. Sales management today is the most important function in a commercial and business enterprise.</a:t>
            </a:r>
          </a:p>
        </p:txBody>
      </p:sp>
      <p:sp>
        <p:nvSpPr>
          <p:cNvPr id="45" name="Rectangle: Rounded Corners 44">
            <a:extLst>
              <a:ext uri="{FF2B5EF4-FFF2-40B4-BE49-F238E27FC236}">
                <a16:creationId xmlns:a16="http://schemas.microsoft.com/office/drawing/2014/main" xmlns="" id="{F4294964-4198-4561-B3B6-EEC0D5747186}"/>
              </a:ext>
            </a:extLst>
          </p:cNvPr>
          <p:cNvSpPr/>
          <p:nvPr/>
        </p:nvSpPr>
        <p:spPr>
          <a:xfrm>
            <a:off x="647701" y="1104306"/>
            <a:ext cx="664271"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xmlns="" id="{C69BEC0E-0887-4C0A-AF93-E6877B27F3F3}"/>
              </a:ext>
            </a:extLst>
          </p:cNvPr>
          <p:cNvGrpSpPr/>
          <p:nvPr/>
        </p:nvGrpSpPr>
        <p:grpSpPr>
          <a:xfrm>
            <a:off x="809571" y="1218737"/>
            <a:ext cx="340532" cy="378755"/>
            <a:chOff x="6299200" y="5060951"/>
            <a:chExt cx="311150" cy="346075"/>
          </a:xfrm>
        </p:grpSpPr>
        <p:sp>
          <p:nvSpPr>
            <p:cNvPr id="50" name="Freeform 344">
              <a:extLst>
                <a:ext uri="{FF2B5EF4-FFF2-40B4-BE49-F238E27FC236}">
                  <a16:creationId xmlns:a16="http://schemas.microsoft.com/office/drawing/2014/main" xmlns=""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xmlns=""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xmlns=""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xmlns=""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xmlns=""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xmlns=""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xmlns="" id="{866C859B-D77F-98D6-30EE-1A2BC80648B4}"/>
              </a:ext>
            </a:extLst>
          </p:cNvPr>
          <p:cNvSpPr txBox="1"/>
          <p:nvPr/>
        </p:nvSpPr>
        <p:spPr>
          <a:xfrm>
            <a:off x="2079521" y="3805085"/>
            <a:ext cx="8647859" cy="1938992"/>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2400" b="1" i="0" u="none" strike="noStrike" cap="none" dirty="0">
                <a:solidFill>
                  <a:schemeClr val="bg1"/>
                </a:solidFill>
                <a:latin typeface="Oxygen"/>
                <a:ea typeface="Oxygen"/>
                <a:cs typeface="Oxygen"/>
                <a:sym typeface="Oxygen"/>
              </a:rPr>
              <a:t>To Do </a:t>
            </a:r>
          </a:p>
          <a:p>
            <a:pPr marR="0" lvl="0" algn="l" rtl="0">
              <a:lnSpc>
                <a:spcPct val="100000"/>
              </a:lnSpc>
              <a:spcBef>
                <a:spcPts val="0"/>
              </a:spcBef>
              <a:spcAft>
                <a:spcPts val="0"/>
              </a:spcAft>
              <a:buClr>
                <a:schemeClr val="bg1"/>
              </a:buClr>
              <a:buSzPts val="2400"/>
            </a:pPr>
            <a:endParaRPr lang="en-US" sz="2400" b="1" i="0" u="none" strike="noStrike" cap="none" dirty="0">
              <a:solidFill>
                <a:schemeClr val="bg1"/>
              </a:solidFill>
              <a:latin typeface="Oxygen"/>
              <a:ea typeface="Oxygen"/>
              <a:cs typeface="Oxygen"/>
              <a:sym typeface="Oxygen"/>
            </a:endParaRP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sym typeface="Oxygen"/>
              </a:rPr>
              <a:t>ETL: Extract: </a:t>
            </a:r>
            <a:r>
              <a:rPr lang="en-US" dirty="0">
                <a:solidFill>
                  <a:schemeClr val="bg1"/>
                </a:solidFill>
                <a:latin typeface="Lexend"/>
                <a:sym typeface="Lexend"/>
              </a:rPr>
              <a:t>Transform-Load </a:t>
            </a:r>
            <a:r>
              <a:rPr lang="en-US" sz="1800" b="0" i="0" u="none" strike="noStrike" cap="none" dirty="0">
                <a:solidFill>
                  <a:schemeClr val="bg1"/>
                </a:solidFill>
                <a:latin typeface="Lexend"/>
                <a:ea typeface="Lexend"/>
                <a:cs typeface="Lexend"/>
                <a:sym typeface="Lexend"/>
              </a:rPr>
              <a:t>some Amazon dataset</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F</a:t>
            </a:r>
            <a:r>
              <a:rPr lang="en-US" sz="1800" b="0" i="0" u="none" strike="noStrike" cap="none" dirty="0">
                <a:solidFill>
                  <a:schemeClr val="bg1"/>
                </a:solidFill>
                <a:latin typeface="Lexend"/>
                <a:ea typeface="Lexend"/>
                <a:cs typeface="Lexend"/>
                <a:sym typeface="Lexend"/>
              </a:rPr>
              <a:t>ind Sales-trend -&gt; month-wise, year-wise, </a:t>
            </a:r>
            <a:r>
              <a:rPr lang="en-US" sz="1800" b="0" i="0" u="none" strike="noStrike" cap="none" dirty="0" err="1">
                <a:solidFill>
                  <a:schemeClr val="bg1"/>
                </a:solidFill>
                <a:latin typeface="Lexend"/>
                <a:ea typeface="Lexend"/>
                <a:cs typeface="Lexend"/>
                <a:sym typeface="Lexend"/>
              </a:rPr>
              <a:t>yearly_month</a:t>
            </a:r>
            <a:r>
              <a:rPr lang="en-US" sz="1800" b="0" i="0" u="none" strike="noStrike" cap="none" dirty="0">
                <a:solidFill>
                  <a:schemeClr val="bg1"/>
                </a:solidFill>
                <a:latin typeface="Lexend"/>
                <a:ea typeface="Lexend"/>
                <a:cs typeface="Lexend"/>
                <a:sym typeface="Lexend"/>
              </a:rPr>
              <a:t>-wise</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sz="1800" b="0" i="0" u="none" strike="noStrike" cap="none" dirty="0">
                <a:solidFill>
                  <a:schemeClr val="bg1"/>
                </a:solidFill>
                <a:latin typeface="Lexend"/>
                <a:ea typeface="Lexend"/>
                <a:cs typeface="Lexend"/>
                <a:sym typeface="Lexend"/>
              </a:rPr>
              <a:t>Find key metrics and factors</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S</a:t>
            </a:r>
            <a:r>
              <a:rPr lang="en-US" sz="1800" b="0" i="0" u="none" strike="noStrike" cap="none" dirty="0">
                <a:solidFill>
                  <a:schemeClr val="bg1"/>
                </a:solidFill>
                <a:latin typeface="Lexend"/>
                <a:ea typeface="Lexend"/>
                <a:cs typeface="Lexend"/>
                <a:sym typeface="Lexend"/>
              </a:rPr>
              <a:t>how the meaningful relationships between attributes. </a:t>
            </a:r>
            <a:endParaRPr lang="en-IN" dirty="0">
              <a:solidFill>
                <a:schemeClr val="bg1"/>
              </a:solidFill>
            </a:endParaRPr>
          </a:p>
        </p:txBody>
      </p:sp>
    </p:spTree>
    <p:extLst>
      <p:ext uri="{BB962C8B-B14F-4D97-AF65-F5344CB8AC3E}">
        <p14:creationId xmlns:p14="http://schemas.microsoft.com/office/powerpoint/2010/main" val="32084109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xmlns=""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315096"/>
            <a:ext cx="12192000" cy="1479754"/>
          </a:xfrm>
          <a:prstGeom prst="rect">
            <a:avLst/>
          </a:prstGeom>
        </p:spPr>
      </p:pic>
      <p:sp>
        <p:nvSpPr>
          <p:cNvPr id="31" name="Rectangle 30">
            <a:extLst>
              <a:ext uri="{FF2B5EF4-FFF2-40B4-BE49-F238E27FC236}">
                <a16:creationId xmlns:a16="http://schemas.microsoft.com/office/drawing/2014/main" xmlns="" id="{E0882295-2DAA-4FE9-A064-3FCDBBB18B20}"/>
              </a:ext>
            </a:extLst>
          </p:cNvPr>
          <p:cNvSpPr/>
          <p:nvPr/>
        </p:nvSpPr>
        <p:spPr>
          <a:xfrm>
            <a:off x="0" y="315096"/>
            <a:ext cx="12192000" cy="147975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
            <a:extLst>
              <a:ext uri="{FF2B5EF4-FFF2-40B4-BE49-F238E27FC236}">
                <a16:creationId xmlns:a16="http://schemas.microsoft.com/office/drawing/2014/main" xmlns="" id="{31984DCD-3DBC-41AA-9368-EA52D0D54228}"/>
              </a:ext>
            </a:extLst>
          </p:cNvPr>
          <p:cNvSpPr txBox="1">
            <a:spLocks/>
          </p:cNvSpPr>
          <p:nvPr/>
        </p:nvSpPr>
        <p:spPr>
          <a:xfrm>
            <a:off x="667658" y="57073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a:t>
            </a:r>
            <a:endParaRPr lang="en-ID" sz="4000" dirty="0">
              <a:solidFill>
                <a:schemeClr val="bg1"/>
              </a:solidFill>
            </a:endParaRPr>
          </a:p>
        </p:txBody>
      </p:sp>
      <p:cxnSp>
        <p:nvCxnSpPr>
          <p:cNvPr id="11" name="Google Shape;452;g2055ea7865e_1_13">
            <a:extLst>
              <a:ext uri="{FF2B5EF4-FFF2-40B4-BE49-F238E27FC236}">
                <a16:creationId xmlns:a16="http://schemas.microsoft.com/office/drawing/2014/main" xmlns="" id="{C093519B-E2C5-7D8C-2874-16F3D4834B4F}"/>
              </a:ext>
            </a:extLst>
          </p:cNvPr>
          <p:cNvCxnSpPr/>
          <p:nvPr/>
        </p:nvCxnSpPr>
        <p:spPr>
          <a:xfrm>
            <a:off x="6181695" y="2345331"/>
            <a:ext cx="1540500" cy="16500"/>
          </a:xfrm>
          <a:prstGeom prst="straightConnector1">
            <a:avLst/>
          </a:prstGeom>
          <a:noFill/>
          <a:ln w="76200" cap="flat" cmpd="sng">
            <a:solidFill>
              <a:srgbClr val="131921"/>
            </a:solidFill>
            <a:prstDash val="solid"/>
            <a:round/>
            <a:headEnd type="none" w="sm" len="sm"/>
            <a:tailEnd type="triangle" w="med" len="med"/>
          </a:ln>
        </p:spPr>
      </p:cxnSp>
      <p:grpSp>
        <p:nvGrpSpPr>
          <p:cNvPr id="17" name="Group 16">
            <a:extLst>
              <a:ext uri="{FF2B5EF4-FFF2-40B4-BE49-F238E27FC236}">
                <a16:creationId xmlns:a16="http://schemas.microsoft.com/office/drawing/2014/main" xmlns="" id="{38CB8796-9C34-5608-ABCB-4CB0DD41656D}"/>
              </a:ext>
            </a:extLst>
          </p:cNvPr>
          <p:cNvGrpSpPr/>
          <p:nvPr/>
        </p:nvGrpSpPr>
        <p:grpSpPr>
          <a:xfrm>
            <a:off x="1158463" y="2050490"/>
            <a:ext cx="9528316" cy="4266721"/>
            <a:chOff x="1061025" y="1685250"/>
            <a:chExt cx="9686175" cy="5124733"/>
          </a:xfrm>
          <a:effectLst>
            <a:outerShdw blurRad="63500" sx="102000" sy="102000" algn="ctr" rotWithShape="0">
              <a:prstClr val="black">
                <a:alpha val="40000"/>
              </a:prstClr>
            </a:outerShdw>
          </a:effectLst>
        </p:grpSpPr>
        <p:sp>
          <p:nvSpPr>
            <p:cNvPr id="2" name="Google Shape;445;g2055ea7865e_1_13">
              <a:extLst>
                <a:ext uri="{FF2B5EF4-FFF2-40B4-BE49-F238E27FC236}">
                  <a16:creationId xmlns:a16="http://schemas.microsoft.com/office/drawing/2014/main" xmlns="" id="{0C008680-B125-CCB7-E2D9-CB5E071E0DFE}"/>
                </a:ext>
              </a:extLst>
            </p:cNvPr>
            <p:cNvSpPr txBox="1"/>
            <p:nvPr/>
          </p:nvSpPr>
          <p:spPr>
            <a:xfrm>
              <a:off x="3404075" y="1862238"/>
              <a:ext cx="2716801" cy="646884"/>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chemeClr val="lt1"/>
                  </a:solidFill>
                  <a:latin typeface="Oxygen"/>
                  <a:ea typeface="Oxygen"/>
                  <a:cs typeface="Oxygen"/>
                  <a:sym typeface="Oxygen"/>
                </a:rPr>
                <a:t>Real World</a:t>
              </a:r>
              <a:endParaRPr sz="2300" b="0" i="0" u="none" strike="noStrike" cap="none" dirty="0">
                <a:solidFill>
                  <a:schemeClr val="lt1"/>
                </a:solidFill>
                <a:latin typeface="Oxygen"/>
                <a:ea typeface="Oxygen"/>
                <a:cs typeface="Oxygen"/>
                <a:sym typeface="Oxygen"/>
              </a:endParaRPr>
            </a:p>
          </p:txBody>
        </p:sp>
        <p:sp>
          <p:nvSpPr>
            <p:cNvPr id="4" name="Google Shape;446;g2055ea7865e_1_13">
              <a:extLst>
                <a:ext uri="{FF2B5EF4-FFF2-40B4-BE49-F238E27FC236}">
                  <a16:creationId xmlns:a16="http://schemas.microsoft.com/office/drawing/2014/main" xmlns="" id="{B15AA8FF-1E55-3476-AF3D-3C9A0984A0F4}"/>
                </a:ext>
              </a:extLst>
            </p:cNvPr>
            <p:cNvSpPr txBox="1"/>
            <p:nvPr/>
          </p:nvSpPr>
          <p:spPr>
            <a:xfrm>
              <a:off x="7733499" y="1685250"/>
              <a:ext cx="2716801"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Data Pre-processing</a:t>
              </a:r>
              <a:endParaRPr sz="2000" b="0" i="0" u="none" strike="noStrike" cap="none" dirty="0">
                <a:solidFill>
                  <a:schemeClr val="lt1"/>
                </a:solidFill>
                <a:latin typeface="Oxygen"/>
                <a:ea typeface="Oxygen"/>
                <a:cs typeface="Oxygen"/>
                <a:sym typeface="Oxygen"/>
              </a:endParaRPr>
            </a:p>
          </p:txBody>
        </p:sp>
        <p:sp>
          <p:nvSpPr>
            <p:cNvPr id="5" name="Google Shape;447;g2055ea7865e_1_13">
              <a:extLst>
                <a:ext uri="{FF2B5EF4-FFF2-40B4-BE49-F238E27FC236}">
                  <a16:creationId xmlns:a16="http://schemas.microsoft.com/office/drawing/2014/main" xmlns="" id="{FA5C088C-0D7A-E675-43F4-F0D139D28A81}"/>
                </a:ext>
              </a:extLst>
            </p:cNvPr>
            <p:cNvSpPr txBox="1"/>
            <p:nvPr/>
          </p:nvSpPr>
          <p:spPr>
            <a:xfrm>
              <a:off x="8030399" y="3373325"/>
              <a:ext cx="2716801" cy="646884"/>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lt1"/>
                  </a:solidFill>
                  <a:latin typeface="Oxygen"/>
                  <a:ea typeface="Oxygen"/>
                  <a:cs typeface="Oxygen"/>
                  <a:sym typeface="Oxygen"/>
                </a:rPr>
                <a:t>Data Cleaning</a:t>
              </a:r>
              <a:endParaRPr sz="2300" b="0" i="0" u="none" strike="noStrike" cap="none">
                <a:solidFill>
                  <a:schemeClr val="lt1"/>
                </a:solidFill>
                <a:latin typeface="Oxygen"/>
                <a:ea typeface="Oxygen"/>
                <a:cs typeface="Oxygen"/>
                <a:sym typeface="Oxygen"/>
              </a:endParaRPr>
            </a:p>
          </p:txBody>
        </p:sp>
        <p:sp>
          <p:nvSpPr>
            <p:cNvPr id="6" name="Google Shape;448;g2055ea7865e_1_13">
              <a:extLst>
                <a:ext uri="{FF2B5EF4-FFF2-40B4-BE49-F238E27FC236}">
                  <a16:creationId xmlns:a16="http://schemas.microsoft.com/office/drawing/2014/main" xmlns="" id="{96AC7552-67A9-8912-1E01-713BFAA694A6}"/>
                </a:ext>
              </a:extLst>
            </p:cNvPr>
            <p:cNvSpPr txBox="1"/>
            <p:nvPr/>
          </p:nvSpPr>
          <p:spPr>
            <a:xfrm>
              <a:off x="7918576" y="4805697"/>
              <a:ext cx="2716801" cy="961102"/>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Exploratory Data Analysis(EDA)</a:t>
              </a:r>
              <a:endParaRPr sz="2000" b="0" i="0" u="none" strike="noStrike" cap="none" dirty="0">
                <a:solidFill>
                  <a:schemeClr val="lt1"/>
                </a:solidFill>
                <a:latin typeface="Oxygen"/>
                <a:ea typeface="Oxygen"/>
                <a:cs typeface="Oxygen"/>
                <a:sym typeface="Oxygen"/>
              </a:endParaRPr>
            </a:p>
          </p:txBody>
        </p:sp>
        <p:sp>
          <p:nvSpPr>
            <p:cNvPr id="7" name="Google Shape;449;g2055ea7865e_1_13">
              <a:extLst>
                <a:ext uri="{FF2B5EF4-FFF2-40B4-BE49-F238E27FC236}">
                  <a16:creationId xmlns:a16="http://schemas.microsoft.com/office/drawing/2014/main" xmlns="" id="{5D2263FD-5E07-A3CA-A992-792CBDE3117B}"/>
                </a:ext>
              </a:extLst>
            </p:cNvPr>
            <p:cNvSpPr txBox="1"/>
            <p:nvPr/>
          </p:nvSpPr>
          <p:spPr>
            <a:xfrm>
              <a:off x="4294525" y="62185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Reporting</a:t>
              </a:r>
              <a:endParaRPr sz="2000" b="0" i="0" u="none" strike="noStrike" cap="none" dirty="0">
                <a:solidFill>
                  <a:schemeClr val="lt1"/>
                </a:solidFill>
                <a:latin typeface="Oxygen"/>
                <a:ea typeface="Oxygen"/>
                <a:cs typeface="Oxygen"/>
                <a:sym typeface="Oxygen"/>
              </a:endParaRPr>
            </a:p>
          </p:txBody>
        </p:sp>
        <p:sp>
          <p:nvSpPr>
            <p:cNvPr id="9" name="Google Shape;450;g2055ea7865e_1_13">
              <a:extLst>
                <a:ext uri="{FF2B5EF4-FFF2-40B4-BE49-F238E27FC236}">
                  <a16:creationId xmlns:a16="http://schemas.microsoft.com/office/drawing/2014/main" xmlns="" id="{376BF828-84D4-AEA3-4BEF-F22FEB625A78}"/>
                </a:ext>
              </a:extLst>
            </p:cNvPr>
            <p:cNvSpPr txBox="1"/>
            <p:nvPr/>
          </p:nvSpPr>
          <p:spPr>
            <a:xfrm>
              <a:off x="1061025" y="4805699"/>
              <a:ext cx="2716801"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Deployment</a:t>
              </a:r>
              <a:endParaRPr sz="2000" b="0" i="0" u="none" strike="noStrike" cap="none" dirty="0">
                <a:solidFill>
                  <a:schemeClr val="lt1"/>
                </a:solidFill>
                <a:latin typeface="Oxygen"/>
                <a:ea typeface="Oxygen"/>
                <a:cs typeface="Oxygen"/>
                <a:sym typeface="Oxygen"/>
              </a:endParaRPr>
            </a:p>
          </p:txBody>
        </p:sp>
        <p:sp>
          <p:nvSpPr>
            <p:cNvPr id="10" name="Google Shape;451;g2055ea7865e_1_13">
              <a:extLst>
                <a:ext uri="{FF2B5EF4-FFF2-40B4-BE49-F238E27FC236}">
                  <a16:creationId xmlns:a16="http://schemas.microsoft.com/office/drawing/2014/main" xmlns="" id="{F68484A7-1989-04E2-6F68-6A3F797C9126}"/>
                </a:ext>
              </a:extLst>
            </p:cNvPr>
            <p:cNvSpPr txBox="1"/>
            <p:nvPr/>
          </p:nvSpPr>
          <p:spPr>
            <a:xfrm>
              <a:off x="4413800" y="498270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Building</a:t>
              </a:r>
              <a:endParaRPr sz="2000" b="0" i="0" u="none" strike="noStrike" cap="none" dirty="0">
                <a:solidFill>
                  <a:schemeClr val="lt1"/>
                </a:solidFill>
                <a:latin typeface="Oxygen"/>
                <a:ea typeface="Oxygen"/>
                <a:cs typeface="Oxygen"/>
                <a:sym typeface="Oxygen"/>
              </a:endParaRPr>
            </a:p>
          </p:txBody>
        </p:sp>
        <p:cxnSp>
          <p:nvCxnSpPr>
            <p:cNvPr id="12" name="Google Shape;453;g2055ea7865e_1_13">
              <a:extLst>
                <a:ext uri="{FF2B5EF4-FFF2-40B4-BE49-F238E27FC236}">
                  <a16:creationId xmlns:a16="http://schemas.microsoft.com/office/drawing/2014/main" xmlns="" id="{BF9708EF-73F2-940B-C3A3-3513732E54B0}"/>
                </a:ext>
              </a:extLst>
            </p:cNvPr>
            <p:cNvCxnSpPr/>
            <p:nvPr/>
          </p:nvCxnSpPr>
          <p:spPr>
            <a:xfrm rot="10800000">
              <a:off x="7151838" y="525210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3" name="Google Shape;454;g2055ea7865e_1_13">
              <a:extLst>
                <a:ext uri="{FF2B5EF4-FFF2-40B4-BE49-F238E27FC236}">
                  <a16:creationId xmlns:a16="http://schemas.microsoft.com/office/drawing/2014/main" xmlns="" id="{5D66FDAC-EF5D-B614-A755-104E1E337083}"/>
                </a:ext>
              </a:extLst>
            </p:cNvPr>
            <p:cNvCxnSpPr/>
            <p:nvPr/>
          </p:nvCxnSpPr>
          <p:spPr>
            <a:xfrm rot="10800000">
              <a:off x="3668288" y="525275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4" name="Google Shape;455;g2055ea7865e_1_13">
              <a:extLst>
                <a:ext uri="{FF2B5EF4-FFF2-40B4-BE49-F238E27FC236}">
                  <a16:creationId xmlns:a16="http://schemas.microsoft.com/office/drawing/2014/main" xmlns="" id="{1D7969E0-1211-EA2A-824F-7FD7AE75AC2F}"/>
                </a:ext>
              </a:extLst>
            </p:cNvPr>
            <p:cNvCxnSpPr>
              <a:stCxn id="6" idx="2"/>
              <a:endCxn id="7" idx="3"/>
            </p:cNvCxnSpPr>
            <p:nvPr/>
          </p:nvCxnSpPr>
          <p:spPr>
            <a:xfrm rot="5400000">
              <a:off x="7770418" y="5007708"/>
              <a:ext cx="747467" cy="2265651"/>
            </a:xfrm>
            <a:prstGeom prst="curvedConnector2">
              <a:avLst/>
            </a:prstGeom>
            <a:noFill/>
            <a:ln w="76200" cap="flat" cmpd="sng">
              <a:solidFill>
                <a:srgbClr val="131921"/>
              </a:solidFill>
              <a:prstDash val="solid"/>
              <a:round/>
              <a:headEnd type="none" w="sm" len="sm"/>
              <a:tailEnd type="none" w="sm" len="sm"/>
            </a:ln>
          </p:spPr>
        </p:cxnSp>
        <p:cxnSp>
          <p:nvCxnSpPr>
            <p:cNvPr id="15" name="Google Shape;456;g2055ea7865e_1_13">
              <a:extLst>
                <a:ext uri="{FF2B5EF4-FFF2-40B4-BE49-F238E27FC236}">
                  <a16:creationId xmlns:a16="http://schemas.microsoft.com/office/drawing/2014/main" xmlns="" id="{8F65ABBB-B74B-BCA5-4C4D-C196691E3BF6}"/>
                </a:ext>
              </a:extLst>
            </p:cNvPr>
            <p:cNvCxnSpPr/>
            <p:nvPr/>
          </p:nvCxnSpPr>
          <p:spPr>
            <a:xfrm>
              <a:off x="9264813" y="4014063"/>
              <a:ext cx="24300" cy="689700"/>
            </a:xfrm>
            <a:prstGeom prst="straightConnector1">
              <a:avLst/>
            </a:prstGeom>
            <a:noFill/>
            <a:ln w="76200" cap="flat" cmpd="sng">
              <a:solidFill>
                <a:srgbClr val="131921"/>
              </a:solidFill>
              <a:prstDash val="solid"/>
              <a:round/>
              <a:headEnd type="none" w="sm" len="sm"/>
              <a:tailEnd type="triangle" w="med" len="med"/>
            </a:ln>
          </p:spPr>
        </p:cxnSp>
        <p:cxnSp>
          <p:nvCxnSpPr>
            <p:cNvPr id="16" name="Google Shape;457;g2055ea7865e_1_13">
              <a:extLst>
                <a:ext uri="{FF2B5EF4-FFF2-40B4-BE49-F238E27FC236}">
                  <a16:creationId xmlns:a16="http://schemas.microsoft.com/office/drawing/2014/main" xmlns="" id="{5D70E243-50C4-AC7F-0399-22276A3846F5}"/>
                </a:ext>
              </a:extLst>
            </p:cNvPr>
            <p:cNvCxnSpPr/>
            <p:nvPr/>
          </p:nvCxnSpPr>
          <p:spPr>
            <a:xfrm>
              <a:off x="9252663" y="2490753"/>
              <a:ext cx="24300" cy="689699"/>
            </a:xfrm>
            <a:prstGeom prst="straightConnector1">
              <a:avLst/>
            </a:prstGeom>
            <a:noFill/>
            <a:ln w="76200" cap="flat" cmpd="sng">
              <a:solidFill>
                <a:srgbClr val="131921"/>
              </a:solidFill>
              <a:prstDash val="solid"/>
              <a:round/>
              <a:headEnd type="none" w="sm" len="sm"/>
              <a:tailEnd type="triangle" w="med" len="med"/>
            </a:ln>
          </p:spPr>
        </p:cxnSp>
      </p:grpSp>
      <p:grpSp>
        <p:nvGrpSpPr>
          <p:cNvPr id="18" name="Group 17">
            <a:extLst>
              <a:ext uri="{FF2B5EF4-FFF2-40B4-BE49-F238E27FC236}">
                <a16:creationId xmlns:a16="http://schemas.microsoft.com/office/drawing/2014/main" xmlns="" id="{BB43DF00-A546-89A8-E0A9-9BC4A34C2526}"/>
              </a:ext>
            </a:extLst>
          </p:cNvPr>
          <p:cNvGrpSpPr/>
          <p:nvPr/>
        </p:nvGrpSpPr>
        <p:grpSpPr>
          <a:xfrm>
            <a:off x="0" y="4954136"/>
            <a:ext cx="12192000" cy="1909138"/>
            <a:chOff x="0" y="4948862"/>
            <a:chExt cx="12192000" cy="1909138"/>
          </a:xfrm>
        </p:grpSpPr>
        <p:sp>
          <p:nvSpPr>
            <p:cNvPr id="19" name="Freeform: Shape 18">
              <a:extLst>
                <a:ext uri="{FF2B5EF4-FFF2-40B4-BE49-F238E27FC236}">
                  <a16:creationId xmlns:a16="http://schemas.microsoft.com/office/drawing/2014/main" xmlns="" id="{031AEEF1-F63D-7444-F143-6F44A42BD85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xmlns="" id="{D77B5B3F-F169-BE5D-1D42-FA4E57612B9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1651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xmlns="" id="{EF998946-E2A5-4C9E-59D7-8224FB5486CB}"/>
              </a:ext>
            </a:extLst>
          </p:cNvPr>
          <p:cNvGrpSpPr/>
          <p:nvPr/>
        </p:nvGrpSpPr>
        <p:grpSpPr>
          <a:xfrm>
            <a:off x="0" y="4954136"/>
            <a:ext cx="12192000" cy="1909138"/>
            <a:chOff x="0" y="4948862"/>
            <a:chExt cx="12192000" cy="1909138"/>
          </a:xfrm>
        </p:grpSpPr>
        <p:sp>
          <p:nvSpPr>
            <p:cNvPr id="139" name="Freeform: Shape 138">
              <a:extLst>
                <a:ext uri="{FF2B5EF4-FFF2-40B4-BE49-F238E27FC236}">
                  <a16:creationId xmlns:a16="http://schemas.microsoft.com/office/drawing/2014/main" xmlns="" id="{7E660328-EAFA-E12B-987D-B706B95BC88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xmlns="" id="{21378B04-0BE2-4D0B-3088-F8DA67B209F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Rectangle: Top Corners Rounded 9">
            <a:extLst>
              <a:ext uri="{FF2B5EF4-FFF2-40B4-BE49-F238E27FC236}">
                <a16:creationId xmlns:a16="http://schemas.microsoft.com/office/drawing/2014/main" xmlns="" id="{034F297F-6DA0-4F61-B941-540E3F8263F8}"/>
              </a:ext>
            </a:extLst>
          </p:cNvPr>
          <p:cNvSpPr/>
          <p:nvPr/>
        </p:nvSpPr>
        <p:spPr>
          <a:xfrm>
            <a:off x="0" y="0"/>
            <a:ext cx="3274143" cy="6858000"/>
          </a:xfrm>
          <a:prstGeom prst="round2SameRect">
            <a:avLst>
              <a:gd name="adj1" fmla="val 0"/>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Oval 4">
            <a:extLst>
              <a:ext uri="{FF2B5EF4-FFF2-40B4-BE49-F238E27FC236}">
                <a16:creationId xmlns:a16="http://schemas.microsoft.com/office/drawing/2014/main" xmlns="" id="{B3C577D1-77E4-4CEA-87D4-05E7482A39C0}"/>
              </a:ext>
            </a:extLst>
          </p:cNvPr>
          <p:cNvSpPr/>
          <p:nvPr/>
        </p:nvSpPr>
        <p:spPr>
          <a:xfrm>
            <a:off x="1" y="-867229"/>
            <a:ext cx="667657" cy="667657"/>
          </a:xfrm>
          <a:prstGeom prst="ellipse">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xmlns="" id="{F1FF3942-D036-41B8-8DE7-ACF0A493F059}"/>
              </a:ext>
            </a:extLst>
          </p:cNvPr>
          <p:cNvSpPr/>
          <p:nvPr/>
        </p:nvSpPr>
        <p:spPr>
          <a:xfrm>
            <a:off x="880534" y="-867229"/>
            <a:ext cx="667657" cy="6676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xmlns="" id="{40A8AAFC-D307-4F85-A448-E910FF90B368}"/>
              </a:ext>
            </a:extLst>
          </p:cNvPr>
          <p:cNvSpPr/>
          <p:nvPr/>
        </p:nvSpPr>
        <p:spPr>
          <a:xfrm>
            <a:off x="1761068" y="-867229"/>
            <a:ext cx="667657" cy="667657"/>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Title 1">
            <a:extLst>
              <a:ext uri="{FF2B5EF4-FFF2-40B4-BE49-F238E27FC236}">
                <a16:creationId xmlns:a16="http://schemas.microsoft.com/office/drawing/2014/main" xmlns="" id="{31984DCD-3DBC-41AA-9368-EA52D0D54228}"/>
              </a:ext>
            </a:extLst>
          </p:cNvPr>
          <p:cNvSpPr txBox="1">
            <a:spLocks/>
          </p:cNvSpPr>
          <p:nvPr/>
        </p:nvSpPr>
        <p:spPr>
          <a:xfrm>
            <a:off x="172251" y="1856009"/>
            <a:ext cx="3101893" cy="180449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 Description</a:t>
            </a:r>
            <a:endParaRPr lang="en-ID" sz="4000" dirty="0">
              <a:solidFill>
                <a:schemeClr val="bg1"/>
              </a:solidFill>
            </a:endParaRPr>
          </a:p>
        </p:txBody>
      </p:sp>
      <p:sp>
        <p:nvSpPr>
          <p:cNvPr id="13" name="Oval 12">
            <a:extLst>
              <a:ext uri="{FF2B5EF4-FFF2-40B4-BE49-F238E27FC236}">
                <a16:creationId xmlns:a16="http://schemas.microsoft.com/office/drawing/2014/main" xmlns="" id="{FB33B61B-A66C-4D9B-ADA5-5BB77717EF33}"/>
              </a:ext>
            </a:extLst>
          </p:cNvPr>
          <p:cNvSpPr/>
          <p:nvPr/>
        </p:nvSpPr>
        <p:spPr>
          <a:xfrm>
            <a:off x="11405862" y="6357544"/>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TextBox 73">
            <a:extLst>
              <a:ext uri="{FF2B5EF4-FFF2-40B4-BE49-F238E27FC236}">
                <a16:creationId xmlns:a16="http://schemas.microsoft.com/office/drawing/2014/main" xmlns="" id="{B0C93839-B40D-41E3-B0CB-981C4FF768F0}"/>
              </a:ext>
            </a:extLst>
          </p:cNvPr>
          <p:cNvSpPr txBox="1"/>
          <p:nvPr/>
        </p:nvSpPr>
        <p:spPr>
          <a:xfrm>
            <a:off x="5403826" y="229078"/>
            <a:ext cx="6367769" cy="725714"/>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000" b="1" i="0" u="none" strike="noStrike" cap="none" dirty="0">
                <a:solidFill>
                  <a:srgbClr val="000000"/>
                </a:solidFill>
                <a:latin typeface="Oxygen"/>
                <a:ea typeface="Oxygen"/>
                <a:cs typeface="Oxygen"/>
                <a:sym typeface="Oxygen"/>
              </a:rPr>
              <a:t>Raw Data Collection : </a:t>
            </a:r>
            <a:r>
              <a:rPr lang="en-US" sz="2000" b="0" i="0" u="none" strike="noStrike" cap="none" dirty="0">
                <a:solidFill>
                  <a:srgbClr val="000000"/>
                </a:solidFill>
                <a:latin typeface="Oxygen"/>
                <a:ea typeface="Oxygen"/>
                <a:cs typeface="Oxygen"/>
                <a:sym typeface="Oxygen"/>
              </a:rPr>
              <a:t>The Dataset Provided by</a:t>
            </a:r>
            <a:r>
              <a:rPr lang="hi-IN" sz="2000"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CollegeRanker</a:t>
            </a:r>
            <a:r>
              <a:rPr lang="en-US" sz="2000" b="0" i="0" u="none" strike="noStrike" cap="none"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Plateform</a:t>
            </a:r>
            <a:r>
              <a:rPr lang="en-US" sz="2000" b="0" i="0" u="none" strike="noStrike" cap="none" dirty="0">
                <a:solidFill>
                  <a:srgbClr val="000000"/>
                </a:solidFill>
                <a:latin typeface="Oxygen"/>
                <a:ea typeface="Oxygen"/>
                <a:cs typeface="Oxygen"/>
                <a:sym typeface="Oxygen"/>
              </a:rPr>
              <a:t>. </a:t>
            </a:r>
          </a:p>
        </p:txBody>
      </p:sp>
      <p:sp>
        <p:nvSpPr>
          <p:cNvPr id="75" name="TextBox 74">
            <a:extLst>
              <a:ext uri="{FF2B5EF4-FFF2-40B4-BE49-F238E27FC236}">
                <a16:creationId xmlns:a16="http://schemas.microsoft.com/office/drawing/2014/main" xmlns="" id="{20903CD5-E44D-4864-A8A5-890BC630A6F6}"/>
              </a:ext>
            </a:extLst>
          </p:cNvPr>
          <p:cNvSpPr txBox="1"/>
          <p:nvPr/>
        </p:nvSpPr>
        <p:spPr>
          <a:xfrm>
            <a:off x="5432045" y="1234207"/>
            <a:ext cx="6311328" cy="1550177"/>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Data Pre-Processing :</a:t>
            </a:r>
            <a:r>
              <a:rPr lang="en-US" sz="2000" b="0" i="0" u="none" strike="noStrike" cap="none" dirty="0">
                <a:solidFill>
                  <a:srgbClr val="000000"/>
                </a:solidFill>
                <a:latin typeface="Oxygen"/>
                <a:ea typeface="Oxygen"/>
                <a:cs typeface="Oxygen"/>
                <a:sym typeface="Oxygen"/>
              </a:rPr>
              <a:t> Before building any model, it is crucial to perform data pre-processing to feed the correct data to the model to learn and predict. Model performance depends on the quality of data fed to the model to train.</a:t>
            </a:r>
            <a:endParaRPr lang="da-DK" sz="2000" dirty="0">
              <a:latin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xmlns="" id="{3DB60CAD-3819-486C-9119-14A21C418A25}"/>
              </a:ext>
            </a:extLst>
          </p:cNvPr>
          <p:cNvSpPr txBox="1"/>
          <p:nvPr/>
        </p:nvSpPr>
        <p:spPr>
          <a:xfrm>
            <a:off x="5403825" y="2964287"/>
            <a:ext cx="6320007" cy="1028239"/>
          </a:xfrm>
          <a:prstGeom prst="rect">
            <a:avLst/>
          </a:prstGeom>
          <a:noFill/>
        </p:spPr>
        <p:txBody>
          <a:bodyPr wrap="square" lIns="0" tIns="0" rIns="0" rtlCol="0" anchor="ctr" anchorCtr="0">
            <a:noAutofit/>
          </a:bodyPr>
          <a:lstStyle/>
          <a:p>
            <a:r>
              <a:rPr lang="en-US" sz="2000" b="1" i="0" u="none" strike="noStrike" cap="none" dirty="0">
                <a:solidFill>
                  <a:srgbClr val="000000"/>
                </a:solidFill>
                <a:latin typeface="Oxygen"/>
                <a:ea typeface="Oxygen"/>
                <a:cs typeface="Oxygen"/>
                <a:sym typeface="Oxygen"/>
              </a:rPr>
              <a:t>Data Cleaning : </a:t>
            </a:r>
            <a:r>
              <a:rPr lang="en-US" sz="2000" b="0" i="0" u="none" strike="noStrike" cap="none" dirty="0">
                <a:solidFill>
                  <a:srgbClr val="000000"/>
                </a:solidFill>
                <a:latin typeface="Oxygen"/>
                <a:ea typeface="Oxygen"/>
                <a:cs typeface="Oxygen"/>
                <a:sym typeface="Oxygen"/>
              </a:rPr>
              <a:t>is the process of fixing or removing incorrect, corrupted, incorrectly formatted, duplicate, or incomplete data within a dataset.</a:t>
            </a:r>
            <a:endParaRPr lang="da-DK" sz="2000" dirty="0">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xmlns="" id="{E92F9693-8AB3-4DD7-BCC6-58B7BC4DC09B}"/>
              </a:ext>
            </a:extLst>
          </p:cNvPr>
          <p:cNvCxnSpPr/>
          <p:nvPr/>
        </p:nvCxnSpPr>
        <p:spPr>
          <a:xfrm>
            <a:off x="5423367" y="1061695"/>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3174C80E-6D49-4B0C-8427-3D2354B453AA}"/>
              </a:ext>
            </a:extLst>
          </p:cNvPr>
          <p:cNvCxnSpPr/>
          <p:nvPr/>
        </p:nvCxnSpPr>
        <p:spPr>
          <a:xfrm>
            <a:off x="5423367" y="2850709"/>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A8C3B6A0-0C1F-4998-BC4D-1A4549E9F7B5}"/>
              </a:ext>
            </a:extLst>
          </p:cNvPr>
          <p:cNvCxnSpPr/>
          <p:nvPr/>
        </p:nvCxnSpPr>
        <p:spPr>
          <a:xfrm>
            <a:off x="5432047" y="4006230"/>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xmlns="" id="{A8B67E5B-7BBE-9EC7-4E76-B1818FB3D0F4}"/>
              </a:ext>
            </a:extLst>
          </p:cNvPr>
          <p:cNvGrpSpPr/>
          <p:nvPr/>
        </p:nvGrpSpPr>
        <p:grpSpPr>
          <a:xfrm>
            <a:off x="4218738" y="1546098"/>
            <a:ext cx="760367" cy="742405"/>
            <a:chOff x="4247593" y="1461276"/>
            <a:chExt cx="760366" cy="742405"/>
          </a:xfrm>
        </p:grpSpPr>
        <p:sp>
          <p:nvSpPr>
            <p:cNvPr id="21" name="Rectangle: Rounded Corners 20">
              <a:extLst>
                <a:ext uri="{FF2B5EF4-FFF2-40B4-BE49-F238E27FC236}">
                  <a16:creationId xmlns:a16="http://schemas.microsoft.com/office/drawing/2014/main" xmlns="" id="{B2A4CDA7-D8FB-2111-5C5A-92C8FCE79B33}"/>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xmlns="" id="{E4F25F0B-F4FA-D588-E7FD-79546C8B5B7B}"/>
                </a:ext>
              </a:extLst>
            </p:cNvPr>
            <p:cNvGrpSpPr/>
            <p:nvPr/>
          </p:nvGrpSpPr>
          <p:grpSpPr>
            <a:xfrm>
              <a:off x="4410718" y="1657192"/>
              <a:ext cx="399542" cy="418751"/>
              <a:chOff x="3398838" y="731838"/>
              <a:chExt cx="330200" cy="346075"/>
            </a:xfrm>
            <a:noFill/>
          </p:grpSpPr>
          <p:sp>
            <p:nvSpPr>
              <p:cNvPr id="23" name="Line 488">
                <a:extLst>
                  <a:ext uri="{FF2B5EF4-FFF2-40B4-BE49-F238E27FC236}">
                    <a16:creationId xmlns:a16="http://schemas.microsoft.com/office/drawing/2014/main" xmlns="" id="{10594093-22B9-D927-0150-77824E19AD85}"/>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489">
                <a:extLst>
                  <a:ext uri="{FF2B5EF4-FFF2-40B4-BE49-F238E27FC236}">
                    <a16:creationId xmlns:a16="http://schemas.microsoft.com/office/drawing/2014/main" xmlns="" id="{FFDE059A-24DC-6C3E-4CFF-1236F8A2095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90">
                <a:extLst>
                  <a:ext uri="{FF2B5EF4-FFF2-40B4-BE49-F238E27FC236}">
                    <a16:creationId xmlns:a16="http://schemas.microsoft.com/office/drawing/2014/main" xmlns="" id="{56AEF66C-2746-F1A9-C87E-57B097DD865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91">
                <a:extLst>
                  <a:ext uri="{FF2B5EF4-FFF2-40B4-BE49-F238E27FC236}">
                    <a16:creationId xmlns:a16="http://schemas.microsoft.com/office/drawing/2014/main" xmlns="" id="{1950DBA5-DCC8-46D5-32F3-79F57202BB2D}"/>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2">
                <a:extLst>
                  <a:ext uri="{FF2B5EF4-FFF2-40B4-BE49-F238E27FC236}">
                    <a16:creationId xmlns:a16="http://schemas.microsoft.com/office/drawing/2014/main" xmlns="" id="{16773C6D-B496-72D4-86D0-0ECEE8A79087}"/>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493">
                <a:extLst>
                  <a:ext uri="{FF2B5EF4-FFF2-40B4-BE49-F238E27FC236}">
                    <a16:creationId xmlns:a16="http://schemas.microsoft.com/office/drawing/2014/main" xmlns="" id="{F3537AC8-0B02-49CD-6EAD-5E8E24CB0CC7}"/>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494">
                <a:extLst>
                  <a:ext uri="{FF2B5EF4-FFF2-40B4-BE49-F238E27FC236}">
                    <a16:creationId xmlns:a16="http://schemas.microsoft.com/office/drawing/2014/main" xmlns="" id="{22C6829C-D862-7A48-C8D9-51D8659FF7BE}"/>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495">
                <a:extLst>
                  <a:ext uri="{FF2B5EF4-FFF2-40B4-BE49-F238E27FC236}">
                    <a16:creationId xmlns:a16="http://schemas.microsoft.com/office/drawing/2014/main" xmlns="" id="{C5026D34-CAF3-C46F-9354-0919AFAF44E3}"/>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Rectangle: Rounded Corners 47">
            <a:extLst>
              <a:ext uri="{FF2B5EF4-FFF2-40B4-BE49-F238E27FC236}">
                <a16:creationId xmlns:a16="http://schemas.microsoft.com/office/drawing/2014/main" xmlns="" id="{ACFFA2C4-E29E-A04E-E37F-467FEA93614F}"/>
              </a:ext>
            </a:extLst>
          </p:cNvPr>
          <p:cNvSpPr/>
          <p:nvPr/>
        </p:nvSpPr>
        <p:spPr>
          <a:xfrm>
            <a:off x="4218738" y="220041"/>
            <a:ext cx="760367"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xmlns="" id="{3FD4EE81-E1F4-7B94-FE6B-D7FFF86450EF}"/>
              </a:ext>
            </a:extLst>
          </p:cNvPr>
          <p:cNvGrpSpPr/>
          <p:nvPr/>
        </p:nvGrpSpPr>
        <p:grpSpPr>
          <a:xfrm>
            <a:off x="4399150" y="678040"/>
            <a:ext cx="399543" cy="418751"/>
            <a:chOff x="3398838" y="731838"/>
            <a:chExt cx="330200" cy="346075"/>
          </a:xfrm>
          <a:noFill/>
        </p:grpSpPr>
        <p:sp>
          <p:nvSpPr>
            <p:cNvPr id="81" name="Line 488">
              <a:extLst>
                <a:ext uri="{FF2B5EF4-FFF2-40B4-BE49-F238E27FC236}">
                  <a16:creationId xmlns:a16="http://schemas.microsoft.com/office/drawing/2014/main" xmlns="" id="{6FAE4136-AA9E-CF3C-BE07-347E6DB45FA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489">
              <a:extLst>
                <a:ext uri="{FF2B5EF4-FFF2-40B4-BE49-F238E27FC236}">
                  <a16:creationId xmlns:a16="http://schemas.microsoft.com/office/drawing/2014/main" xmlns="" id="{03C349DE-EE72-89A1-4596-643C6528E823}"/>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90">
              <a:extLst>
                <a:ext uri="{FF2B5EF4-FFF2-40B4-BE49-F238E27FC236}">
                  <a16:creationId xmlns:a16="http://schemas.microsoft.com/office/drawing/2014/main" xmlns="" id="{C3AAFA78-ECEC-AE63-FB1E-7194D1ED7A49}"/>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91">
              <a:extLst>
                <a:ext uri="{FF2B5EF4-FFF2-40B4-BE49-F238E27FC236}">
                  <a16:creationId xmlns:a16="http://schemas.microsoft.com/office/drawing/2014/main" xmlns="" id="{E6CBB3F8-1F0B-EA25-B281-B741A974DDFC}"/>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92">
              <a:extLst>
                <a:ext uri="{FF2B5EF4-FFF2-40B4-BE49-F238E27FC236}">
                  <a16:creationId xmlns:a16="http://schemas.microsoft.com/office/drawing/2014/main" xmlns="" id="{5B456026-4CB5-B2BF-51C9-4A2FFFFF1EAE}"/>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93">
              <a:extLst>
                <a:ext uri="{FF2B5EF4-FFF2-40B4-BE49-F238E27FC236}">
                  <a16:creationId xmlns:a16="http://schemas.microsoft.com/office/drawing/2014/main" xmlns="" id="{FA832E5F-0B01-AF42-8172-27E1A3AC2AA4}"/>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494">
              <a:extLst>
                <a:ext uri="{FF2B5EF4-FFF2-40B4-BE49-F238E27FC236}">
                  <a16:creationId xmlns:a16="http://schemas.microsoft.com/office/drawing/2014/main" xmlns="" id="{AD81EC0A-8F89-9C35-8018-A872D2DBF83C}"/>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495">
              <a:extLst>
                <a:ext uri="{FF2B5EF4-FFF2-40B4-BE49-F238E27FC236}">
                  <a16:creationId xmlns:a16="http://schemas.microsoft.com/office/drawing/2014/main" xmlns="" id="{5D0BC48D-B35E-1A75-2F48-A6D93598F78D}"/>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xmlns="" id="{5DE22CCA-EA29-51F5-8AB9-AAD416B74F7B}"/>
              </a:ext>
            </a:extLst>
          </p:cNvPr>
          <p:cNvGrpSpPr/>
          <p:nvPr/>
        </p:nvGrpSpPr>
        <p:grpSpPr>
          <a:xfrm>
            <a:off x="4218737" y="2979831"/>
            <a:ext cx="760367" cy="742405"/>
            <a:chOff x="4247593" y="1461276"/>
            <a:chExt cx="760366" cy="742405"/>
          </a:xfrm>
        </p:grpSpPr>
        <p:sp>
          <p:nvSpPr>
            <p:cNvPr id="91" name="Rectangle: Rounded Corners 90">
              <a:extLst>
                <a:ext uri="{FF2B5EF4-FFF2-40B4-BE49-F238E27FC236}">
                  <a16:creationId xmlns:a16="http://schemas.microsoft.com/office/drawing/2014/main" xmlns="" id="{A3F25C1A-4185-BF57-794F-19D7899F3AED}"/>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xmlns="" id="{9A030F90-36A6-E08B-60A0-A93BC1364520}"/>
                </a:ext>
              </a:extLst>
            </p:cNvPr>
            <p:cNvGrpSpPr/>
            <p:nvPr/>
          </p:nvGrpSpPr>
          <p:grpSpPr>
            <a:xfrm>
              <a:off x="4410718" y="1657192"/>
              <a:ext cx="399542" cy="418751"/>
              <a:chOff x="3398838" y="731838"/>
              <a:chExt cx="330200" cy="346075"/>
            </a:xfrm>
            <a:noFill/>
          </p:grpSpPr>
          <p:sp>
            <p:nvSpPr>
              <p:cNvPr id="93" name="Line 488">
                <a:extLst>
                  <a:ext uri="{FF2B5EF4-FFF2-40B4-BE49-F238E27FC236}">
                    <a16:creationId xmlns:a16="http://schemas.microsoft.com/office/drawing/2014/main" xmlns="" id="{96EF0F99-4938-1ABC-76A1-2CEADD81E65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Line 489">
                <a:extLst>
                  <a:ext uri="{FF2B5EF4-FFF2-40B4-BE49-F238E27FC236}">
                    <a16:creationId xmlns:a16="http://schemas.microsoft.com/office/drawing/2014/main" xmlns="" id="{D235A42B-C83C-ADAB-7976-E662DCAF8868}"/>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90">
                <a:extLst>
                  <a:ext uri="{FF2B5EF4-FFF2-40B4-BE49-F238E27FC236}">
                    <a16:creationId xmlns:a16="http://schemas.microsoft.com/office/drawing/2014/main" xmlns="" id="{FCE36E17-3276-7DE4-C3A5-E7D28FF27CA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91">
                <a:extLst>
                  <a:ext uri="{FF2B5EF4-FFF2-40B4-BE49-F238E27FC236}">
                    <a16:creationId xmlns:a16="http://schemas.microsoft.com/office/drawing/2014/main" xmlns="" id="{356E03A6-4544-48EA-00B4-908C252C18D8}"/>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92">
                <a:extLst>
                  <a:ext uri="{FF2B5EF4-FFF2-40B4-BE49-F238E27FC236}">
                    <a16:creationId xmlns:a16="http://schemas.microsoft.com/office/drawing/2014/main" xmlns="" id="{E26AC35B-9FD6-197B-6BCF-F0A44EDA3CAF}"/>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493">
                <a:extLst>
                  <a:ext uri="{FF2B5EF4-FFF2-40B4-BE49-F238E27FC236}">
                    <a16:creationId xmlns:a16="http://schemas.microsoft.com/office/drawing/2014/main" xmlns="" id="{94F03A90-7126-00B5-04D3-07484372CEFC}"/>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494">
                <a:extLst>
                  <a:ext uri="{FF2B5EF4-FFF2-40B4-BE49-F238E27FC236}">
                    <a16:creationId xmlns:a16="http://schemas.microsoft.com/office/drawing/2014/main" xmlns="" id="{93372B0C-0E2F-7A58-3C1E-7D6A3B04B3EF}"/>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495">
                <a:extLst>
                  <a:ext uri="{FF2B5EF4-FFF2-40B4-BE49-F238E27FC236}">
                    <a16:creationId xmlns:a16="http://schemas.microsoft.com/office/drawing/2014/main" xmlns="" id="{8DFFCD15-B3C0-E1C9-0B4F-D8A4B134E444}"/>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3" name="TextBox 112">
            <a:extLst>
              <a:ext uri="{FF2B5EF4-FFF2-40B4-BE49-F238E27FC236}">
                <a16:creationId xmlns:a16="http://schemas.microsoft.com/office/drawing/2014/main" xmlns="" id="{10955CF2-68E0-97C4-8CDA-D723FEF2565B}"/>
              </a:ext>
            </a:extLst>
          </p:cNvPr>
          <p:cNvSpPr txBox="1"/>
          <p:nvPr/>
        </p:nvSpPr>
        <p:spPr>
          <a:xfrm>
            <a:off x="5432045" y="4141021"/>
            <a:ext cx="6311328" cy="1374876"/>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Exploratory Data Analysis (EDA) :  </a:t>
            </a:r>
            <a:r>
              <a:rPr lang="en-US" sz="2000" b="0" i="0" u="none" strike="noStrike" cap="none" dirty="0">
                <a:solidFill>
                  <a:srgbClr val="000000"/>
                </a:solidFill>
                <a:latin typeface="Oxygen"/>
                <a:ea typeface="Oxygen"/>
                <a:cs typeface="Oxygen"/>
                <a:sym typeface="Oxygen"/>
              </a:rPr>
              <a:t>refers </a:t>
            </a:r>
            <a:r>
              <a:rPr lang="en-US" sz="2000" b="0" i="0" u="none" strike="noStrike" cap="none" dirty="0">
                <a:solidFill>
                  <a:schemeClr val="dk1"/>
                </a:solidFill>
                <a:highlight>
                  <a:schemeClr val="lt1"/>
                </a:highlight>
                <a:latin typeface="Arial"/>
                <a:ea typeface="Arial"/>
                <a:cs typeface="Arial"/>
                <a:sym typeface="Arial"/>
              </a:rPr>
              <a:t>to analyze and investigate data sets and summarize their main characteristics, often employing data visualization methods.</a:t>
            </a:r>
            <a:endParaRPr lang="da-DK" sz="2000" dirty="0">
              <a:latin typeface="Segoe UI" panose="020B0502040204020203" pitchFamily="34" charset="0"/>
              <a:cs typeface="Segoe UI" panose="020B0502040204020203" pitchFamily="34" charset="0"/>
            </a:endParaRPr>
          </a:p>
        </p:txBody>
      </p:sp>
      <p:grpSp>
        <p:nvGrpSpPr>
          <p:cNvPr id="114" name="Group 113">
            <a:extLst>
              <a:ext uri="{FF2B5EF4-FFF2-40B4-BE49-F238E27FC236}">
                <a16:creationId xmlns:a16="http://schemas.microsoft.com/office/drawing/2014/main" xmlns="" id="{A2E032F7-FE26-C7E9-4E65-90EF9B081746}"/>
              </a:ext>
            </a:extLst>
          </p:cNvPr>
          <p:cNvGrpSpPr/>
          <p:nvPr/>
        </p:nvGrpSpPr>
        <p:grpSpPr>
          <a:xfrm>
            <a:off x="4218737" y="4343523"/>
            <a:ext cx="760367" cy="742405"/>
            <a:chOff x="4247593" y="1461276"/>
            <a:chExt cx="760366" cy="742405"/>
          </a:xfrm>
        </p:grpSpPr>
        <p:sp>
          <p:nvSpPr>
            <p:cNvPr id="115" name="Rectangle: Rounded Corners 114">
              <a:extLst>
                <a:ext uri="{FF2B5EF4-FFF2-40B4-BE49-F238E27FC236}">
                  <a16:creationId xmlns:a16="http://schemas.microsoft.com/office/drawing/2014/main" xmlns="" id="{A2471A72-43A8-B6FB-1423-B7F072190401}"/>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xmlns="" id="{BB699EE2-4D19-55C2-BA6C-95BC672DC595}"/>
                </a:ext>
              </a:extLst>
            </p:cNvPr>
            <p:cNvGrpSpPr/>
            <p:nvPr/>
          </p:nvGrpSpPr>
          <p:grpSpPr>
            <a:xfrm>
              <a:off x="4410718" y="1657192"/>
              <a:ext cx="399542" cy="418751"/>
              <a:chOff x="3398838" y="731838"/>
              <a:chExt cx="330200" cy="346075"/>
            </a:xfrm>
            <a:noFill/>
          </p:grpSpPr>
          <p:sp>
            <p:nvSpPr>
              <p:cNvPr id="117" name="Line 488">
                <a:extLst>
                  <a:ext uri="{FF2B5EF4-FFF2-40B4-BE49-F238E27FC236}">
                    <a16:creationId xmlns:a16="http://schemas.microsoft.com/office/drawing/2014/main" xmlns="" id="{D1A723D2-ED1E-2F51-7ECB-ECB88AA511B8}"/>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489">
                <a:extLst>
                  <a:ext uri="{FF2B5EF4-FFF2-40B4-BE49-F238E27FC236}">
                    <a16:creationId xmlns:a16="http://schemas.microsoft.com/office/drawing/2014/main" xmlns="" id="{236AFC20-D33A-9CC6-C150-3D3AAAA78B4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90">
                <a:extLst>
                  <a:ext uri="{FF2B5EF4-FFF2-40B4-BE49-F238E27FC236}">
                    <a16:creationId xmlns:a16="http://schemas.microsoft.com/office/drawing/2014/main" xmlns="" id="{BB9F1E42-E2F1-76C8-D910-6A52512C29B5}"/>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491">
                <a:extLst>
                  <a:ext uri="{FF2B5EF4-FFF2-40B4-BE49-F238E27FC236}">
                    <a16:creationId xmlns:a16="http://schemas.microsoft.com/office/drawing/2014/main" xmlns="" id="{DA22617D-904C-49FE-4742-63516494C844}"/>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492">
                <a:extLst>
                  <a:ext uri="{FF2B5EF4-FFF2-40B4-BE49-F238E27FC236}">
                    <a16:creationId xmlns:a16="http://schemas.microsoft.com/office/drawing/2014/main" xmlns="" id="{723CFA20-8E3D-0011-1661-3ED8907C8BE6}"/>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493">
                <a:extLst>
                  <a:ext uri="{FF2B5EF4-FFF2-40B4-BE49-F238E27FC236}">
                    <a16:creationId xmlns:a16="http://schemas.microsoft.com/office/drawing/2014/main" xmlns="" id="{329931AE-5E21-37CD-E117-80446A63F21F}"/>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494">
                <a:extLst>
                  <a:ext uri="{FF2B5EF4-FFF2-40B4-BE49-F238E27FC236}">
                    <a16:creationId xmlns:a16="http://schemas.microsoft.com/office/drawing/2014/main" xmlns="" id="{15AAE174-CDAC-DC97-9E50-7ABCBD8013E6}"/>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Line 495">
                <a:extLst>
                  <a:ext uri="{FF2B5EF4-FFF2-40B4-BE49-F238E27FC236}">
                    <a16:creationId xmlns:a16="http://schemas.microsoft.com/office/drawing/2014/main" xmlns="" id="{6ECBA279-7911-3FE7-88B9-0D7523F76D91}"/>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5" name="TextBox 124">
            <a:extLst>
              <a:ext uri="{FF2B5EF4-FFF2-40B4-BE49-F238E27FC236}">
                <a16:creationId xmlns:a16="http://schemas.microsoft.com/office/drawing/2014/main" xmlns="" id="{0BB06879-8365-70CE-2292-7F7297716ABB}"/>
              </a:ext>
            </a:extLst>
          </p:cNvPr>
          <p:cNvSpPr txBox="1"/>
          <p:nvPr/>
        </p:nvSpPr>
        <p:spPr>
          <a:xfrm>
            <a:off x="5432045" y="5625848"/>
            <a:ext cx="6311328" cy="1374876"/>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100"/>
              <a:buFont typeface="Arial"/>
              <a:buNone/>
            </a:pPr>
            <a:r>
              <a:rPr lang="en-US" sz="2000" b="1" i="0" u="none" strike="noStrike" cap="none" dirty="0">
                <a:solidFill>
                  <a:srgbClr val="000000"/>
                </a:solidFill>
                <a:latin typeface="Oxygen"/>
                <a:ea typeface="Oxygen"/>
                <a:cs typeface="Oxygen"/>
                <a:sym typeface="Oxygen"/>
              </a:rPr>
              <a:t>Reporting : </a:t>
            </a:r>
            <a:r>
              <a:rPr lang="en-US" sz="2000" b="0" i="0" u="none" strike="noStrike" cap="none" dirty="0">
                <a:solidFill>
                  <a:schemeClr val="dk1"/>
                </a:solidFill>
                <a:highlight>
                  <a:schemeClr val="lt1"/>
                </a:highlight>
                <a:latin typeface="Arial"/>
                <a:ea typeface="Arial"/>
                <a:cs typeface="Arial"/>
                <a:sym typeface="Arial"/>
              </a:rPr>
              <a:t>is the process of collecting and formatting raw data and translating it into a digestible format to assess the ongoing performance of your organization. </a:t>
            </a:r>
          </a:p>
          <a:p>
            <a:pPr algn="just"/>
            <a:endParaRPr lang="da-DK" sz="2000" dirty="0">
              <a:latin typeface="Segoe UI" panose="020B0502040204020203" pitchFamily="34" charset="0"/>
              <a:cs typeface="Segoe UI" panose="020B0502040204020203" pitchFamily="34" charset="0"/>
            </a:endParaRPr>
          </a:p>
        </p:txBody>
      </p:sp>
      <p:sp>
        <p:nvSpPr>
          <p:cNvPr id="14" name="Slide Number Placeholder 3">
            <a:extLst>
              <a:ext uri="{FF2B5EF4-FFF2-40B4-BE49-F238E27FC236}">
                <a16:creationId xmlns:a16="http://schemas.microsoft.com/office/drawing/2014/main" xmlns="" id="{473136DB-9AC0-4F90-9DFA-703BE32245E1}"/>
              </a:ext>
            </a:extLst>
          </p:cNvPr>
          <p:cNvSpPr>
            <a:spLocks noGrp="1"/>
          </p:cNvSpPr>
          <p:nvPr>
            <p:ph type="sldNum" sz="quarter" idx="12"/>
          </p:nvPr>
        </p:nvSpPr>
        <p:spPr>
          <a:xfrm>
            <a:off x="11405862" y="6383198"/>
            <a:ext cx="337513" cy="286205"/>
          </a:xfrm>
        </p:spPr>
        <p:txBody>
          <a:bodyPr/>
          <a:lstStyle/>
          <a:p>
            <a:pPr algn="ctr"/>
            <a:fld id="{9D6A4950-2E50-4A2B-B8A2-4ABC9E129430}" type="slidenum">
              <a:rPr lang="en-ID" sz="1050" smtClean="0">
                <a:solidFill>
                  <a:schemeClr val="bg1"/>
                </a:solidFill>
              </a:rPr>
              <a:pPr algn="ctr"/>
              <a:t>6</a:t>
            </a:fld>
            <a:endParaRPr lang="en-ID" sz="1050" dirty="0">
              <a:solidFill>
                <a:schemeClr val="bg1"/>
              </a:solidFill>
            </a:endParaRPr>
          </a:p>
        </p:txBody>
      </p:sp>
      <p:grpSp>
        <p:nvGrpSpPr>
          <p:cNvPr id="126" name="Group 125">
            <a:extLst>
              <a:ext uri="{FF2B5EF4-FFF2-40B4-BE49-F238E27FC236}">
                <a16:creationId xmlns:a16="http://schemas.microsoft.com/office/drawing/2014/main" xmlns="" id="{2A15E510-4F72-D48B-DDA3-8D21ED71455E}"/>
              </a:ext>
            </a:extLst>
          </p:cNvPr>
          <p:cNvGrpSpPr/>
          <p:nvPr/>
        </p:nvGrpSpPr>
        <p:grpSpPr>
          <a:xfrm>
            <a:off x="4214794" y="5740202"/>
            <a:ext cx="760367" cy="742405"/>
            <a:chOff x="4247593" y="1461276"/>
            <a:chExt cx="760366" cy="742405"/>
          </a:xfrm>
        </p:grpSpPr>
        <p:sp>
          <p:nvSpPr>
            <p:cNvPr id="127" name="Rectangle: Rounded Corners 126">
              <a:extLst>
                <a:ext uri="{FF2B5EF4-FFF2-40B4-BE49-F238E27FC236}">
                  <a16:creationId xmlns:a16="http://schemas.microsoft.com/office/drawing/2014/main" xmlns="" id="{D44265A4-ED75-61A6-6BFC-B24941C42E0E}"/>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xmlns="" id="{6094915E-0298-A79B-6E27-773442FED565}"/>
                </a:ext>
              </a:extLst>
            </p:cNvPr>
            <p:cNvGrpSpPr/>
            <p:nvPr/>
          </p:nvGrpSpPr>
          <p:grpSpPr>
            <a:xfrm>
              <a:off x="4410718" y="1657192"/>
              <a:ext cx="399542" cy="418751"/>
              <a:chOff x="3398838" y="731838"/>
              <a:chExt cx="330200" cy="346075"/>
            </a:xfrm>
            <a:noFill/>
          </p:grpSpPr>
          <p:sp>
            <p:nvSpPr>
              <p:cNvPr id="129" name="Line 488">
                <a:extLst>
                  <a:ext uri="{FF2B5EF4-FFF2-40B4-BE49-F238E27FC236}">
                    <a16:creationId xmlns:a16="http://schemas.microsoft.com/office/drawing/2014/main" xmlns="" id="{C4C1FE3F-1D2B-E543-320B-37E0D506D66C}"/>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Line 489">
                <a:extLst>
                  <a:ext uri="{FF2B5EF4-FFF2-40B4-BE49-F238E27FC236}">
                    <a16:creationId xmlns:a16="http://schemas.microsoft.com/office/drawing/2014/main" xmlns="" id="{44200569-BB4D-3F23-C83F-444BB2E301EE}"/>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90">
                <a:extLst>
                  <a:ext uri="{FF2B5EF4-FFF2-40B4-BE49-F238E27FC236}">
                    <a16:creationId xmlns:a16="http://schemas.microsoft.com/office/drawing/2014/main" xmlns="" id="{FBB2E5E5-EC15-B9EB-DD1B-2A24B80FA3DD}"/>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491">
                <a:extLst>
                  <a:ext uri="{FF2B5EF4-FFF2-40B4-BE49-F238E27FC236}">
                    <a16:creationId xmlns:a16="http://schemas.microsoft.com/office/drawing/2014/main" xmlns="" id="{BE43C406-7FCD-78FB-EEDA-CD98BA859847}"/>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92">
                <a:extLst>
                  <a:ext uri="{FF2B5EF4-FFF2-40B4-BE49-F238E27FC236}">
                    <a16:creationId xmlns:a16="http://schemas.microsoft.com/office/drawing/2014/main" xmlns="" id="{85369E79-63FF-C0C6-4A3E-DA47CDC70EC5}"/>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493">
                <a:extLst>
                  <a:ext uri="{FF2B5EF4-FFF2-40B4-BE49-F238E27FC236}">
                    <a16:creationId xmlns:a16="http://schemas.microsoft.com/office/drawing/2014/main" xmlns="" id="{3876988D-152F-6706-317B-75A1E9F7F945}"/>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Line 494">
                <a:extLst>
                  <a:ext uri="{FF2B5EF4-FFF2-40B4-BE49-F238E27FC236}">
                    <a16:creationId xmlns:a16="http://schemas.microsoft.com/office/drawing/2014/main" xmlns="" id="{F3D2F146-92C3-1392-8EF5-D00C7B9CF2A3}"/>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Line 495">
                <a:extLst>
                  <a:ext uri="{FF2B5EF4-FFF2-40B4-BE49-F238E27FC236}">
                    <a16:creationId xmlns:a16="http://schemas.microsoft.com/office/drawing/2014/main" xmlns="" id="{82849E60-1E90-B8BD-317F-6B6A71F5767B}"/>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37" name="Straight Connector 136">
            <a:extLst>
              <a:ext uri="{FF2B5EF4-FFF2-40B4-BE49-F238E27FC236}">
                <a16:creationId xmlns:a16="http://schemas.microsoft.com/office/drawing/2014/main" xmlns="" id="{699DA6BE-EE13-5072-C777-BA722EC29692}"/>
              </a:ext>
            </a:extLst>
          </p:cNvPr>
          <p:cNvCxnSpPr/>
          <p:nvPr/>
        </p:nvCxnSpPr>
        <p:spPr>
          <a:xfrm>
            <a:off x="5403825" y="5515897"/>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204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9C2A53C7-18AD-8B1B-273D-AFD9E727A77D}"/>
              </a:ext>
            </a:extLst>
          </p:cNvPr>
          <p:cNvGrpSpPr/>
          <p:nvPr/>
        </p:nvGrpSpPr>
        <p:grpSpPr>
          <a:xfrm>
            <a:off x="0" y="4954136"/>
            <a:ext cx="12192000" cy="1909138"/>
            <a:chOff x="0" y="4948862"/>
            <a:chExt cx="12192000" cy="1909138"/>
          </a:xfrm>
        </p:grpSpPr>
        <p:sp>
          <p:nvSpPr>
            <p:cNvPr id="9" name="Freeform: Shape 8">
              <a:extLst>
                <a:ext uri="{FF2B5EF4-FFF2-40B4-BE49-F238E27FC236}">
                  <a16:creationId xmlns:a16="http://schemas.microsoft.com/office/drawing/2014/main" xmlns="" id="{514547DF-FB10-1EBA-D49F-97142A7C102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xmlns="" id="{79974176-0EB8-C5CD-F4D6-B29E5F5CB11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xmlns="" id="{31984DCD-3DBC-41AA-9368-EA52D0D54228}"/>
              </a:ext>
            </a:extLst>
          </p:cNvPr>
          <p:cNvSpPr txBox="1">
            <a:spLocks/>
          </p:cNvSpPr>
          <p:nvPr/>
        </p:nvSpPr>
        <p:spPr>
          <a:xfrm>
            <a:off x="667658"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xmlns="" id="{9A461E40-30C0-4F71-9FDA-45BFE4F5C8B5}"/>
              </a:ext>
            </a:extLst>
          </p:cNvPr>
          <p:cNvSpPr/>
          <p:nvPr/>
        </p:nvSpPr>
        <p:spPr>
          <a:xfrm>
            <a:off x="11405862" y="6357544"/>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xmlns="" id="{1DCD9179-7C6B-4299-8B54-304299EB5BC2}"/>
              </a:ext>
            </a:extLst>
          </p:cNvPr>
          <p:cNvSpPr>
            <a:spLocks noGrp="1"/>
          </p:cNvSpPr>
          <p:nvPr>
            <p:ph type="sldNum" sz="quarter" idx="12"/>
          </p:nvPr>
        </p:nvSpPr>
        <p:spPr>
          <a:xfrm>
            <a:off x="11405862" y="6383198"/>
            <a:ext cx="337513" cy="286205"/>
          </a:xfrm>
        </p:spPr>
        <p:txBody>
          <a:bodyPr/>
          <a:lstStyle/>
          <a:p>
            <a:pPr algn="ctr"/>
            <a:fld id="{9D6A4950-2E50-4A2B-B8A2-4ABC9E129430}" type="slidenum">
              <a:rPr lang="en-ID" sz="1050" smtClean="0">
                <a:solidFill>
                  <a:schemeClr val="bg1"/>
                </a:solidFill>
              </a:rPr>
              <a:pPr algn="ctr"/>
              <a:t>7</a:t>
            </a:fld>
            <a:endParaRPr lang="en-ID" sz="1050" dirty="0">
              <a:solidFill>
                <a:schemeClr val="bg1"/>
              </a:solidFill>
            </a:endParaRPr>
          </a:p>
        </p:txBody>
      </p:sp>
      <p:grpSp>
        <p:nvGrpSpPr>
          <p:cNvPr id="5" name="Group 4">
            <a:extLst>
              <a:ext uri="{FF2B5EF4-FFF2-40B4-BE49-F238E27FC236}">
                <a16:creationId xmlns:a16="http://schemas.microsoft.com/office/drawing/2014/main" xmlns="" id="{9766D0E0-385F-5C37-30A5-C32158DE9353}"/>
              </a:ext>
            </a:extLst>
          </p:cNvPr>
          <p:cNvGrpSpPr/>
          <p:nvPr/>
        </p:nvGrpSpPr>
        <p:grpSpPr>
          <a:xfrm>
            <a:off x="9700489" y="290515"/>
            <a:ext cx="2042887" cy="774004"/>
            <a:chOff x="1141677" y="4889214"/>
            <a:chExt cx="2042886" cy="774004"/>
          </a:xfrm>
        </p:grpSpPr>
        <p:sp>
          <p:nvSpPr>
            <p:cNvPr id="6" name="Rectangle: Rounded Corners 5">
              <a:extLst>
                <a:ext uri="{FF2B5EF4-FFF2-40B4-BE49-F238E27FC236}">
                  <a16:creationId xmlns:a16="http://schemas.microsoft.com/office/drawing/2014/main" xmlns=""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719CAB37-165D-9D23-B591-185D47C29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6146" name="Picture 2">
            <a:extLst>
              <a:ext uri="{FF2B5EF4-FFF2-40B4-BE49-F238E27FC236}">
                <a16:creationId xmlns:a16="http://schemas.microsoft.com/office/drawing/2014/main" xmlns="" id="{219972A5-B0DC-18CE-1591-509E4EFE1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49" y="1438823"/>
            <a:ext cx="5656052" cy="465465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xmlns="" id="{372F1BA7-A533-BA7E-E79D-1F731033E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774" y="1326371"/>
            <a:ext cx="5244169" cy="49277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735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06F097F-EE47-34A3-18A3-59F205B961CB}"/>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xmlns="" id="{D1E100B2-C411-B83E-A0C2-0ABA20CBB36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xmlns="" id="{0B0BE848-4DF7-AF0D-FB21-DF6BA22EEE8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xmlns="" id="{31984DCD-3DBC-41AA-9368-EA52D0D54228}"/>
              </a:ext>
            </a:extLst>
          </p:cNvPr>
          <p:cNvSpPr txBox="1">
            <a:spLocks/>
          </p:cNvSpPr>
          <p:nvPr/>
        </p:nvSpPr>
        <p:spPr>
          <a:xfrm>
            <a:off x="667658"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xmlns="" id="{9A461E40-30C0-4F71-9FDA-45BFE4F5C8B5}"/>
              </a:ext>
            </a:extLst>
          </p:cNvPr>
          <p:cNvSpPr/>
          <p:nvPr/>
        </p:nvSpPr>
        <p:spPr>
          <a:xfrm>
            <a:off x="11405862" y="6357544"/>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xmlns="" id="{1DCD9179-7C6B-4299-8B54-304299EB5BC2}"/>
              </a:ext>
            </a:extLst>
          </p:cNvPr>
          <p:cNvSpPr>
            <a:spLocks noGrp="1"/>
          </p:cNvSpPr>
          <p:nvPr>
            <p:ph type="sldNum" sz="quarter" idx="12"/>
          </p:nvPr>
        </p:nvSpPr>
        <p:spPr>
          <a:xfrm>
            <a:off x="11405862" y="6383198"/>
            <a:ext cx="337513" cy="286205"/>
          </a:xfrm>
        </p:spPr>
        <p:txBody>
          <a:bodyPr/>
          <a:lstStyle/>
          <a:p>
            <a:pPr algn="ctr"/>
            <a:fld id="{9D6A4950-2E50-4A2B-B8A2-4ABC9E129430}" type="slidenum">
              <a:rPr lang="en-ID" sz="1050" smtClean="0">
                <a:solidFill>
                  <a:schemeClr val="bg1"/>
                </a:solidFill>
              </a:rPr>
              <a:pPr algn="ctr"/>
              <a:t>8</a:t>
            </a:fld>
            <a:endParaRPr lang="en-ID" sz="1050" dirty="0">
              <a:solidFill>
                <a:schemeClr val="bg1"/>
              </a:solidFill>
            </a:endParaRPr>
          </a:p>
        </p:txBody>
      </p:sp>
      <p:grpSp>
        <p:nvGrpSpPr>
          <p:cNvPr id="5" name="Group 4">
            <a:extLst>
              <a:ext uri="{FF2B5EF4-FFF2-40B4-BE49-F238E27FC236}">
                <a16:creationId xmlns:a16="http://schemas.microsoft.com/office/drawing/2014/main" xmlns="" id="{9766D0E0-385F-5C37-30A5-C32158DE9353}"/>
              </a:ext>
            </a:extLst>
          </p:cNvPr>
          <p:cNvGrpSpPr/>
          <p:nvPr/>
        </p:nvGrpSpPr>
        <p:grpSpPr>
          <a:xfrm>
            <a:off x="9700489" y="290515"/>
            <a:ext cx="2042887" cy="774004"/>
            <a:chOff x="1141677" y="4889214"/>
            <a:chExt cx="2042886" cy="774004"/>
          </a:xfrm>
        </p:grpSpPr>
        <p:sp>
          <p:nvSpPr>
            <p:cNvPr id="6" name="Rectangle: Rounded Corners 5">
              <a:extLst>
                <a:ext uri="{FF2B5EF4-FFF2-40B4-BE49-F238E27FC236}">
                  <a16:creationId xmlns:a16="http://schemas.microsoft.com/office/drawing/2014/main" xmlns=""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719CAB37-165D-9D23-B591-185D47C29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7170" name="Picture 2">
            <a:extLst>
              <a:ext uri="{FF2B5EF4-FFF2-40B4-BE49-F238E27FC236}">
                <a16:creationId xmlns:a16="http://schemas.microsoft.com/office/drawing/2014/main" xmlns="" id="{1C4D8C53-D872-BD6A-4D8D-50AB17D7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49" y="1941106"/>
            <a:ext cx="5276851" cy="40671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xmlns="" id="{0D8CFD1F-A388-1BF5-E9E0-E774FB6BF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1941104"/>
            <a:ext cx="5686425" cy="4114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2786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xmlns=""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xmlns=""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xmlns="" id="{31984DCD-3DBC-41AA-9368-EA52D0D54228}"/>
              </a:ext>
            </a:extLst>
          </p:cNvPr>
          <p:cNvSpPr txBox="1">
            <a:spLocks/>
          </p:cNvSpPr>
          <p:nvPr/>
        </p:nvSpPr>
        <p:spPr>
          <a:xfrm>
            <a:off x="667658"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xmlns="" id="{9A461E40-30C0-4F71-9FDA-45BFE4F5C8B5}"/>
              </a:ext>
            </a:extLst>
          </p:cNvPr>
          <p:cNvSpPr/>
          <p:nvPr/>
        </p:nvSpPr>
        <p:spPr>
          <a:xfrm>
            <a:off x="11405862" y="6357544"/>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xmlns="" id="{1DCD9179-7C6B-4299-8B54-304299EB5BC2}"/>
              </a:ext>
            </a:extLst>
          </p:cNvPr>
          <p:cNvSpPr>
            <a:spLocks noGrp="1"/>
          </p:cNvSpPr>
          <p:nvPr>
            <p:ph type="sldNum" sz="quarter" idx="12"/>
          </p:nvPr>
        </p:nvSpPr>
        <p:spPr>
          <a:xfrm>
            <a:off x="11405862" y="6383198"/>
            <a:ext cx="337513" cy="286205"/>
          </a:xfrm>
        </p:spPr>
        <p:txBody>
          <a:bodyPr/>
          <a:lstStyle/>
          <a:p>
            <a:pPr algn="ctr"/>
            <a:fld id="{9D6A4950-2E50-4A2B-B8A2-4ABC9E129430}" type="slidenum">
              <a:rPr lang="en-ID" sz="1050" smtClean="0">
                <a:solidFill>
                  <a:schemeClr val="bg1"/>
                </a:solidFill>
              </a:rPr>
              <a:pPr algn="ctr"/>
              <a:t>9</a:t>
            </a:fld>
            <a:endParaRPr lang="en-ID" sz="1050" dirty="0">
              <a:solidFill>
                <a:schemeClr val="bg1"/>
              </a:solidFill>
            </a:endParaRPr>
          </a:p>
        </p:txBody>
      </p:sp>
      <p:grpSp>
        <p:nvGrpSpPr>
          <p:cNvPr id="5" name="Group 4">
            <a:extLst>
              <a:ext uri="{FF2B5EF4-FFF2-40B4-BE49-F238E27FC236}">
                <a16:creationId xmlns:a16="http://schemas.microsoft.com/office/drawing/2014/main" xmlns="" id="{9766D0E0-385F-5C37-30A5-C32158DE9353}"/>
              </a:ext>
            </a:extLst>
          </p:cNvPr>
          <p:cNvGrpSpPr/>
          <p:nvPr/>
        </p:nvGrpSpPr>
        <p:grpSpPr>
          <a:xfrm>
            <a:off x="9700489" y="290515"/>
            <a:ext cx="2042887" cy="774004"/>
            <a:chOff x="1141677" y="4889214"/>
            <a:chExt cx="2042886" cy="774004"/>
          </a:xfrm>
        </p:grpSpPr>
        <p:sp>
          <p:nvSpPr>
            <p:cNvPr id="6" name="Rectangle: Rounded Corners 5">
              <a:extLst>
                <a:ext uri="{FF2B5EF4-FFF2-40B4-BE49-F238E27FC236}">
                  <a16:creationId xmlns:a16="http://schemas.microsoft.com/office/drawing/2014/main" xmlns=""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719CAB37-165D-9D23-B591-185D47C29D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8194" name="Picture 2">
            <a:extLst>
              <a:ext uri="{FF2B5EF4-FFF2-40B4-BE49-F238E27FC236}">
                <a16:creationId xmlns:a16="http://schemas.microsoft.com/office/drawing/2014/main" xmlns="" id="{47B569A6-C274-F1AE-9C8D-6FF1055146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463"/>
          <a:stretch/>
        </p:blipFill>
        <p:spPr bwMode="auto">
          <a:xfrm>
            <a:off x="325849" y="1378851"/>
            <a:ext cx="10567907" cy="52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569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1272</TotalTime>
  <Words>376</Words>
  <Application>Microsoft Office PowerPoint</Application>
  <PresentationFormat>Custom</PresentationFormat>
  <Paragraphs>74</Paragraphs>
  <Slides>14</Slides>
  <Notes>13</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17" baseType="lpstr">
      <vt:lpstr>Office Theme</vt:lpstr>
      <vt:lpstr>Perspective</vt:lpstr>
      <vt:lpstr>think-cell Slide</vt:lpstr>
      <vt:lpstr>Amazon Sales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User</cp:lastModifiedBy>
  <cp:revision>26</cp:revision>
  <dcterms:created xsi:type="dcterms:W3CDTF">2022-01-20T05:04:38Z</dcterms:created>
  <dcterms:modified xsi:type="dcterms:W3CDTF">2024-07-10T05:04:57Z</dcterms:modified>
</cp:coreProperties>
</file>